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07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5" r:id="rId26"/>
    <p:sldId id="281" r:id="rId27"/>
    <p:sldId id="282" r:id="rId28"/>
    <p:sldId id="284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04" r:id="rId46"/>
    <p:sldId id="305" r:id="rId47"/>
    <p:sldId id="306" r:id="rId4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1" Type="http://schemas.openxmlformats.org/officeDocument/2006/relationships/tableStyles" Target="tableStyles.xml"/><Relationship Id="rId50" Type="http://schemas.openxmlformats.org/officeDocument/2006/relationships/viewProps" Target="viewProps.xml"/><Relationship Id="rId5" Type="http://schemas.openxmlformats.org/officeDocument/2006/relationships/slide" Target="slides/slide3.xml"/><Relationship Id="rId49" Type="http://schemas.openxmlformats.org/officeDocument/2006/relationships/presProps" Target="presProps.xml"/><Relationship Id="rId48" Type="http://schemas.openxmlformats.org/officeDocument/2006/relationships/slide" Target="slides/slide46.xml"/><Relationship Id="rId47" Type="http://schemas.openxmlformats.org/officeDocument/2006/relationships/slide" Target="slides/slide45.xml"/><Relationship Id="rId46" Type="http://schemas.openxmlformats.org/officeDocument/2006/relationships/slide" Target="slides/slide44.xml"/><Relationship Id="rId45" Type="http://schemas.openxmlformats.org/officeDocument/2006/relationships/slide" Target="slides/slide43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50"/>
            <a:ext cx="12206817" cy="6867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701800"/>
            <a:ext cx="9211733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927350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.xml"/><Relationship Id="rId1" Type="http://schemas.openxmlformats.org/officeDocument/2006/relationships/tags" Target="../tags/tag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IN" altLang="en-US"/>
              <a:t>JCS2201-PYTHON PROGRAMMING</a:t>
            </a:r>
            <a:endParaRPr lang="en-I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IN" altLang="en-US" sz="3600" b="1"/>
              <a:t>FUNCTIONS</a:t>
            </a:r>
            <a:endParaRPr lang="en-IN" altLang="en-US" sz="3600" b="1"/>
          </a:p>
          <a:p>
            <a:endParaRPr lang="en-IN" altLang="en-US" sz="3600" b="1"/>
          </a:p>
          <a:p>
            <a:endParaRPr lang="en-IN" altLang="en-US" sz="3600" b="1"/>
          </a:p>
          <a:p>
            <a:endParaRPr lang="en-IN" altLang="en-US" sz="3600" b="1"/>
          </a:p>
          <a:p>
            <a:pPr marL="0" indent="0">
              <a:buNone/>
            </a:pPr>
            <a:r>
              <a:rPr lang="en-IN" altLang="en-US" sz="3600" b="1"/>
              <a:t>Prepared by</a:t>
            </a:r>
            <a:endParaRPr lang="en-IN" altLang="en-US" sz="3600" b="1"/>
          </a:p>
          <a:p>
            <a:pPr marL="0" indent="0">
              <a:buNone/>
            </a:pPr>
            <a:r>
              <a:rPr lang="en-IN" altLang="en-US" sz="3600" b="1"/>
              <a:t>M.Maria jeraldin sindhia, AP/CSE</a:t>
            </a:r>
            <a:endParaRPr lang="en-IN" altLang="en-US" sz="3600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5" name="object 15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381000" y="147320"/>
            <a:ext cx="11264900" cy="671131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6" name="object 6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550545" y="22225"/>
          <a:ext cx="11399520" cy="68357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99520"/>
              </a:tblGrid>
              <a:tr h="586105">
                <a:tc>
                  <a:txBody>
                    <a:bodyPr/>
                    <a:p>
                      <a:pPr marL="2576195">
                        <a:lnSpc>
                          <a:spcPts val="2210"/>
                        </a:lnSpc>
                      </a:pPr>
                      <a:r>
                        <a:rPr sz="2000" b="1" i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2. Python</a:t>
                      </a:r>
                      <a:r>
                        <a:rPr sz="2000" b="1" i="1" spc="-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000" b="1" i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User-</a:t>
                      </a:r>
                      <a:r>
                        <a:rPr sz="2000" b="1" i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defined</a:t>
                      </a:r>
                      <a:r>
                        <a:rPr sz="2000" b="1" i="1" spc="-2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000" b="1" i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Functions</a:t>
                      </a:r>
                      <a:endParaRPr sz="20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>
                    <a:solidFill>
                      <a:srgbClr val="CC0099"/>
                    </a:solidFill>
                  </a:tcPr>
                </a:tc>
              </a:tr>
              <a:tr h="624967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Functions</a:t>
                      </a:r>
                      <a:r>
                        <a:rPr sz="2800" spc="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that</a:t>
                      </a:r>
                      <a:r>
                        <a:rPr sz="2800" spc="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we</a:t>
                      </a:r>
                      <a:r>
                        <a:rPr sz="2800" spc="1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define ourselves</a:t>
                      </a:r>
                      <a:r>
                        <a:rPr sz="2800" spc="1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to do</a:t>
                      </a:r>
                      <a:r>
                        <a:rPr sz="2800" spc="1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the certain</a:t>
                      </a:r>
                      <a:r>
                        <a:rPr sz="2800" spc="1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specific</a:t>
                      </a:r>
                      <a:r>
                        <a:rPr sz="2800" spc="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spc="-20" dirty="0">
                          <a:latin typeface="Calibri" panose="020F0502020204030204"/>
                          <a:cs typeface="Calibri" panose="020F0502020204030204"/>
                        </a:rPr>
                        <a:t>task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are</a:t>
                      </a:r>
                      <a:r>
                        <a:rPr sz="2800" spc="-2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spc="-20" dirty="0">
                          <a:latin typeface="Calibri" panose="020F0502020204030204"/>
                          <a:cs typeface="Calibri" panose="020F0502020204030204"/>
                        </a:rPr>
                        <a:t>referred</a:t>
                      </a: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to</a:t>
                      </a:r>
                      <a:r>
                        <a:rPr sz="2800" spc="-3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as</a:t>
                      </a:r>
                      <a:r>
                        <a:rPr sz="2800" spc="-3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user-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defined</a:t>
                      </a:r>
                      <a:r>
                        <a:rPr sz="2800" spc="-2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functions.</a:t>
                      </a:r>
                      <a:endParaRPr sz="28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10210" indent="-227965">
                        <a:lnSpc>
                          <a:spcPct val="150000"/>
                        </a:lnSpc>
                        <a:buFont typeface="Arial" panose="020B0604020202020204"/>
                        <a:buChar char="•"/>
                        <a:tabLst>
                          <a:tab pos="409575" algn="l"/>
                        </a:tabLst>
                      </a:pPr>
                      <a:r>
                        <a:rPr sz="2800" spc="-20" dirty="0">
                          <a:latin typeface="Calibri" panose="020F0502020204030204"/>
                          <a:cs typeface="Calibri" panose="020F0502020204030204"/>
                        </a:rPr>
                        <a:t>User-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defined</a:t>
                      </a:r>
                      <a:r>
                        <a:rPr sz="2800" spc="6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functions</a:t>
                      </a:r>
                      <a:r>
                        <a:rPr sz="2800" spc="7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defined</a:t>
                      </a:r>
                      <a:r>
                        <a:rPr sz="2800" spc="8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using</a:t>
                      </a:r>
                      <a:r>
                        <a:rPr sz="2800" spc="7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the</a:t>
                      </a:r>
                      <a:r>
                        <a:rPr sz="2800" spc="6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keyword</a:t>
                      </a:r>
                      <a:r>
                        <a:rPr sz="2800" spc="6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b="1" dirty="0">
                          <a:latin typeface="Calibri" panose="020F0502020204030204"/>
                          <a:cs typeface="Calibri" panose="020F0502020204030204"/>
                        </a:rPr>
                        <a:t>‘def’</a:t>
                      </a:r>
                      <a:r>
                        <a:rPr sz="2800" b="1" spc="6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followed</a:t>
                      </a:r>
                      <a:endParaRPr sz="28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10845">
                        <a:lnSpc>
                          <a:spcPct val="150000"/>
                        </a:lnSpc>
                      </a:pP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by</a:t>
                      </a:r>
                      <a:r>
                        <a:rPr sz="2800" spc="-2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function</a:t>
                      </a: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name</a:t>
                      </a: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and</a:t>
                      </a:r>
                      <a:r>
                        <a:rPr sz="2800" spc="-1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parameters</a:t>
                      </a:r>
                      <a:endParaRPr sz="28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10845" marR="279400" indent="-228600">
                        <a:lnSpc>
                          <a:spcPct val="150000"/>
                        </a:lnSpc>
                        <a:spcBef>
                          <a:spcPts val="120"/>
                        </a:spcBef>
                        <a:buFont typeface="Arial" panose="020B0604020202020204"/>
                        <a:buChar char="•"/>
                        <a:tabLst>
                          <a:tab pos="410845" algn="l"/>
                        </a:tabLst>
                      </a:pP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If</a:t>
                      </a:r>
                      <a:r>
                        <a:rPr sz="2800" spc="28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we</a:t>
                      </a:r>
                      <a:r>
                        <a:rPr sz="2800" spc="27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use</a:t>
                      </a:r>
                      <a:r>
                        <a:rPr sz="2800" spc="27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functions</a:t>
                      </a:r>
                      <a:r>
                        <a:rPr sz="2800" spc="27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written</a:t>
                      </a:r>
                      <a:r>
                        <a:rPr sz="2800" spc="27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by</a:t>
                      </a:r>
                      <a:r>
                        <a:rPr sz="2800" spc="27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other</a:t>
                      </a:r>
                      <a:r>
                        <a:rPr sz="2800" spc="27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users</a:t>
                      </a:r>
                      <a:r>
                        <a:rPr sz="2800" spc="27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in</a:t>
                      </a:r>
                      <a:r>
                        <a:rPr sz="2800" spc="28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the</a:t>
                      </a:r>
                      <a:r>
                        <a:rPr sz="2800" spc="27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form</a:t>
                      </a:r>
                      <a:r>
                        <a:rPr sz="2800" spc="27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of</a:t>
                      </a:r>
                      <a:r>
                        <a:rPr sz="2800" spc="28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spc="-25" dirty="0">
                          <a:latin typeface="Calibri" panose="020F0502020204030204"/>
                          <a:cs typeface="Calibri" panose="020F0502020204030204"/>
                        </a:rPr>
                        <a:t>the </a:t>
                      </a:r>
                      <a:r>
                        <a:rPr sz="2800" b="1" spc="-20" dirty="0">
                          <a:latin typeface="Calibri" panose="020F0502020204030204"/>
                          <a:cs typeface="Calibri" panose="020F0502020204030204"/>
                        </a:rPr>
                        <a:t>library,</a:t>
                      </a:r>
                      <a:r>
                        <a:rPr sz="2800" spc="-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it</a:t>
                      </a:r>
                      <a:r>
                        <a:rPr sz="2800" spc="-3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can</a:t>
                      </a:r>
                      <a:r>
                        <a:rPr sz="2800" spc="-3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be</a:t>
                      </a:r>
                      <a:r>
                        <a:rPr sz="2800" spc="-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termed</a:t>
                      </a:r>
                      <a:r>
                        <a:rPr sz="2800" spc="-2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as</a:t>
                      </a:r>
                      <a:r>
                        <a:rPr sz="2800" spc="-2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library</a:t>
                      </a:r>
                      <a:r>
                        <a:rPr sz="2800" spc="-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functions.</a:t>
                      </a:r>
                      <a:endParaRPr sz="28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10210" indent="-227965">
                        <a:lnSpc>
                          <a:spcPct val="150000"/>
                        </a:lnSpc>
                        <a:buFont typeface="Arial" panose="020B0604020202020204"/>
                        <a:buChar char="•"/>
                        <a:tabLst>
                          <a:tab pos="409575" algn="l"/>
                        </a:tabLst>
                      </a:pP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All</a:t>
                      </a:r>
                      <a:r>
                        <a:rPr sz="2800" spc="3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the</a:t>
                      </a:r>
                      <a:r>
                        <a:rPr sz="2800" spc="3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other</a:t>
                      </a:r>
                      <a:r>
                        <a:rPr sz="2800" spc="3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functions</a:t>
                      </a:r>
                      <a:r>
                        <a:rPr sz="2800" spc="3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that</a:t>
                      </a:r>
                      <a:r>
                        <a:rPr sz="2800" spc="4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we</a:t>
                      </a:r>
                      <a:r>
                        <a:rPr sz="2800" spc="4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write</a:t>
                      </a:r>
                      <a:r>
                        <a:rPr sz="2800" spc="3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on</a:t>
                      </a:r>
                      <a:r>
                        <a:rPr sz="2800" spc="4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our</a:t>
                      </a:r>
                      <a:r>
                        <a:rPr sz="2800" spc="4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own</a:t>
                      </a:r>
                      <a:r>
                        <a:rPr sz="2800" spc="4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fall</a:t>
                      </a:r>
                      <a:r>
                        <a:rPr sz="2800" spc="4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under</a:t>
                      </a:r>
                      <a:r>
                        <a:rPr sz="2800" spc="3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user-</a:t>
                      </a:r>
                      <a:endParaRPr sz="28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10845" marR="279400">
                        <a:lnSpc>
                          <a:spcPct val="150000"/>
                        </a:lnSpc>
                        <a:spcBef>
                          <a:spcPts val="120"/>
                        </a:spcBef>
                      </a:pP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defined</a:t>
                      </a:r>
                      <a:r>
                        <a:rPr sz="2800" spc="70" dirty="0">
                          <a:latin typeface="Calibri" panose="020F0502020204030204"/>
                          <a:cs typeface="Calibri" panose="020F0502020204030204"/>
                        </a:rPr>
                        <a:t> 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functions.</a:t>
                      </a:r>
                      <a:r>
                        <a:rPr sz="2800" spc="65" dirty="0">
                          <a:latin typeface="Calibri" panose="020F0502020204030204"/>
                          <a:cs typeface="Calibri" panose="020F0502020204030204"/>
                        </a:rPr>
                        <a:t> 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So,</a:t>
                      </a:r>
                      <a:r>
                        <a:rPr sz="2800" spc="65" dirty="0">
                          <a:latin typeface="Calibri" panose="020F0502020204030204"/>
                          <a:cs typeface="Calibri" panose="020F0502020204030204"/>
                        </a:rPr>
                        <a:t> 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our</a:t>
                      </a:r>
                      <a:r>
                        <a:rPr sz="2800" spc="75" dirty="0">
                          <a:latin typeface="Calibri" panose="020F0502020204030204"/>
                          <a:cs typeface="Calibri" panose="020F0502020204030204"/>
                        </a:rPr>
                        <a:t>  </a:t>
                      </a: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user-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defined</a:t>
                      </a:r>
                      <a:r>
                        <a:rPr sz="2800" spc="49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function</a:t>
                      </a:r>
                      <a:r>
                        <a:rPr sz="2800" spc="70" dirty="0">
                          <a:latin typeface="Calibri" panose="020F0502020204030204"/>
                          <a:cs typeface="Calibri" panose="020F0502020204030204"/>
                        </a:rPr>
                        <a:t> 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could</a:t>
                      </a:r>
                      <a:r>
                        <a:rPr sz="2800" spc="49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be</a:t>
                      </a:r>
                      <a:r>
                        <a:rPr sz="2800" spc="49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spc="-50" dirty="0">
                          <a:latin typeface="Calibri" panose="020F0502020204030204"/>
                          <a:cs typeface="Calibri" panose="020F0502020204030204"/>
                        </a:rPr>
                        <a:t>a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library</a:t>
                      </a:r>
                      <a:r>
                        <a:rPr sz="2800" spc="-4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function</a:t>
                      </a:r>
                      <a:r>
                        <a:rPr sz="2800" spc="-4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to</a:t>
                      </a:r>
                      <a:r>
                        <a:rPr sz="2800" spc="-5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someone</a:t>
                      </a:r>
                      <a:r>
                        <a:rPr sz="2800" spc="-3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else.</a:t>
                      </a:r>
                      <a:endParaRPr sz="28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10210" indent="-227965">
                        <a:lnSpc>
                          <a:spcPct val="150000"/>
                        </a:lnSpc>
                        <a:buFont typeface="Arial" panose="020B0604020202020204"/>
                        <a:buChar char="•"/>
                        <a:tabLst>
                          <a:tab pos="409575" algn="l"/>
                        </a:tabLst>
                      </a:pP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A</a:t>
                      </a:r>
                      <a:r>
                        <a:rPr sz="2800" spc="-4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program</a:t>
                      </a:r>
                      <a:r>
                        <a:rPr sz="2800" spc="-1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can</a:t>
                      </a:r>
                      <a:r>
                        <a:rPr sz="2800" spc="-3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have</a:t>
                      </a:r>
                      <a:r>
                        <a:rPr sz="2800" spc="-5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any</a:t>
                      </a:r>
                      <a:r>
                        <a:rPr sz="2800" spc="-3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number</a:t>
                      </a:r>
                      <a:r>
                        <a:rPr sz="2800" spc="-3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of</a:t>
                      </a:r>
                      <a:r>
                        <a:rPr sz="2800" spc="-4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user-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defined</a:t>
                      </a:r>
                      <a:r>
                        <a:rPr sz="2800" spc="-2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functions.</a:t>
                      </a:r>
                      <a:endParaRPr sz="28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>
                    <a:lnB w="38100">
                      <a:solidFill>
                        <a:srgbClr val="E38312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0" name="object 10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381000" y="191135"/>
          <a:ext cx="11334750" cy="77819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34750"/>
              </a:tblGrid>
              <a:tr h="761365">
                <a:tc>
                  <a:txBody>
                    <a:bodyPr/>
                    <a:p>
                      <a:pPr marL="2576195">
                        <a:lnSpc>
                          <a:spcPts val="2215"/>
                        </a:lnSpc>
                      </a:pPr>
                      <a:endParaRPr sz="3200" b="1" i="1" dirty="0">
                        <a:solidFill>
                          <a:srgbClr val="FFFFFF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2576195">
                        <a:lnSpc>
                          <a:spcPts val="2215"/>
                        </a:lnSpc>
                      </a:pPr>
                      <a:r>
                        <a:rPr sz="3200" b="1" i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2. Python</a:t>
                      </a:r>
                      <a:r>
                        <a:rPr sz="3200" b="1" i="1" spc="-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i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User-</a:t>
                      </a:r>
                      <a:r>
                        <a:rPr sz="3200" b="1" i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defined</a:t>
                      </a:r>
                      <a:r>
                        <a:rPr sz="3200" b="1" i="1" spc="-2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i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Functions</a:t>
                      </a:r>
                      <a:endParaRPr sz="32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>
                    <a:solidFill>
                      <a:srgbClr val="CC0099"/>
                    </a:solidFill>
                  </a:tcPr>
                </a:tc>
              </a:tr>
              <a:tr h="7020560">
                <a:tc>
                  <a:txBody>
                    <a:bodyPr/>
                    <a:p>
                      <a:pPr algn="just">
                        <a:lnSpc>
                          <a:spcPct val="100000"/>
                        </a:lnSpc>
                        <a:spcBef>
                          <a:spcPts val="1640"/>
                        </a:spcBef>
                      </a:pPr>
                      <a:r>
                        <a:rPr sz="32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Advantages</a:t>
                      </a:r>
                      <a:r>
                        <a:rPr sz="3200" b="1" u="sng" spc="-4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of</a:t>
                      </a:r>
                      <a:r>
                        <a:rPr sz="3200" b="1" u="sng" spc="-45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user-</a:t>
                      </a:r>
                      <a:r>
                        <a:rPr sz="32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defined</a:t>
                      </a:r>
                      <a:r>
                        <a:rPr sz="3200" b="1" u="sng" spc="-3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functions</a:t>
                      </a:r>
                      <a:endParaRPr sz="32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10845" marR="278765" indent="-228600" algn="just">
                        <a:lnSpc>
                          <a:spcPct val="100000"/>
                        </a:lnSpc>
                        <a:spcBef>
                          <a:spcPts val="120"/>
                        </a:spcBef>
                        <a:buFont typeface="Arial" panose="020B0604020202020204"/>
                        <a:buChar char="•"/>
                        <a:tabLst>
                          <a:tab pos="410845" algn="l"/>
                          <a:tab pos="412115" algn="l"/>
                        </a:tabLst>
                      </a:pP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	</a:t>
                      </a:r>
                      <a:r>
                        <a:rPr sz="3200" b="1" u="sng" dirty="0">
                          <a:latin typeface="Calibri" panose="020F0502020204030204"/>
                          <a:cs typeface="Calibri" panose="020F0502020204030204"/>
                        </a:rPr>
                        <a:t>Modularity</a:t>
                      </a:r>
                      <a:r>
                        <a:rPr sz="3200" b="1" spc="14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-</a:t>
                      </a:r>
                      <a:r>
                        <a:rPr sz="3200" spc="14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spc="-10" dirty="0">
                          <a:latin typeface="Calibri" panose="020F0502020204030204"/>
                          <a:cs typeface="Calibri" panose="020F0502020204030204"/>
                        </a:rPr>
                        <a:t>User-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defined</a:t>
                      </a:r>
                      <a:r>
                        <a:rPr sz="3200" spc="14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functions</a:t>
                      </a:r>
                      <a:r>
                        <a:rPr sz="3200" spc="15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help</a:t>
                      </a:r>
                      <a:r>
                        <a:rPr sz="3200" spc="15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to</a:t>
                      </a:r>
                      <a:r>
                        <a:rPr sz="3200" spc="14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dirty="0">
                          <a:latin typeface="Calibri" panose="020F0502020204030204"/>
                          <a:cs typeface="Calibri" panose="020F0502020204030204"/>
                        </a:rPr>
                        <a:t>decompose</a:t>
                      </a:r>
                      <a:r>
                        <a:rPr sz="3200" spc="13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a</a:t>
                      </a:r>
                      <a:r>
                        <a:rPr sz="3200" spc="14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spc="-10" dirty="0">
                          <a:latin typeface="Calibri" panose="020F0502020204030204"/>
                          <a:cs typeface="Calibri" panose="020F0502020204030204"/>
                        </a:rPr>
                        <a:t>large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program</a:t>
                      </a:r>
                      <a:r>
                        <a:rPr sz="3200" spc="10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into</a:t>
                      </a:r>
                      <a:r>
                        <a:rPr sz="3200" spc="11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small</a:t>
                      </a:r>
                      <a:r>
                        <a:rPr sz="3200" spc="1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segments</a:t>
                      </a:r>
                      <a:r>
                        <a:rPr sz="3200" spc="114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which</a:t>
                      </a:r>
                      <a:r>
                        <a:rPr sz="3200" spc="12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makes</a:t>
                      </a:r>
                      <a:r>
                        <a:rPr sz="3200" spc="10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the</a:t>
                      </a:r>
                      <a:r>
                        <a:rPr sz="3200" spc="12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program</a:t>
                      </a:r>
                      <a:r>
                        <a:rPr sz="3200" spc="10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easy</a:t>
                      </a:r>
                      <a:r>
                        <a:rPr sz="3200" spc="11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spc="-25" dirty="0">
                          <a:latin typeface="Calibri" panose="020F0502020204030204"/>
                          <a:cs typeface="Calibri" panose="020F0502020204030204"/>
                        </a:rPr>
                        <a:t>to </a:t>
                      </a:r>
                      <a:r>
                        <a:rPr sz="3200" spc="-10" dirty="0">
                          <a:latin typeface="Calibri" panose="020F0502020204030204"/>
                          <a:cs typeface="Calibri" panose="020F0502020204030204"/>
                        </a:rPr>
                        <a:t>understand,</a:t>
                      </a:r>
                      <a:r>
                        <a:rPr sz="3200" spc="1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maintain</a:t>
                      </a:r>
                      <a:r>
                        <a:rPr sz="3200" spc="-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and</a:t>
                      </a:r>
                      <a:r>
                        <a:rPr sz="3200" spc="-10" dirty="0">
                          <a:latin typeface="Calibri" panose="020F0502020204030204"/>
                          <a:cs typeface="Calibri" panose="020F0502020204030204"/>
                        </a:rPr>
                        <a:t> debug.</a:t>
                      </a:r>
                      <a:endParaRPr sz="32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12115" indent="-229870" algn="just">
                        <a:lnSpc>
                          <a:spcPct val="100000"/>
                        </a:lnSpc>
                        <a:buFont typeface="Arial" panose="020B0604020202020204"/>
                        <a:buChar char="•"/>
                        <a:tabLst>
                          <a:tab pos="412115" algn="l"/>
                        </a:tabLst>
                      </a:pPr>
                      <a:r>
                        <a:rPr sz="3200" b="1" u="sng" dirty="0">
                          <a:latin typeface="Calibri" panose="020F0502020204030204"/>
                          <a:cs typeface="Calibri" panose="020F0502020204030204"/>
                        </a:rPr>
                        <a:t>Code</a:t>
                      </a:r>
                      <a:r>
                        <a:rPr sz="3200" b="1" u="sng" spc="32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u="sng" dirty="0">
                          <a:latin typeface="Calibri" panose="020F0502020204030204"/>
                          <a:cs typeface="Calibri" panose="020F0502020204030204"/>
                        </a:rPr>
                        <a:t>reusability</a:t>
                      </a:r>
                      <a:r>
                        <a:rPr sz="3200" b="1" spc="32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-</a:t>
                      </a:r>
                      <a:r>
                        <a:rPr sz="3200" spc="31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If</a:t>
                      </a:r>
                      <a:r>
                        <a:rPr sz="3200" spc="3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dirty="0">
                          <a:latin typeface="Calibri" panose="020F0502020204030204"/>
                          <a:cs typeface="Calibri" panose="020F0502020204030204"/>
                        </a:rPr>
                        <a:t>repeated</a:t>
                      </a:r>
                      <a:r>
                        <a:rPr sz="3200" spc="31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code</a:t>
                      </a:r>
                      <a:r>
                        <a:rPr sz="3200" spc="31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occurs</a:t>
                      </a:r>
                      <a:r>
                        <a:rPr sz="3200" spc="31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in</a:t>
                      </a:r>
                      <a:r>
                        <a:rPr sz="3200" spc="3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a</a:t>
                      </a:r>
                      <a:r>
                        <a:rPr sz="3200" spc="32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program.</a:t>
                      </a:r>
                      <a:r>
                        <a:rPr sz="3200" spc="3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spc="-25" dirty="0">
                          <a:latin typeface="Calibri" panose="020F0502020204030204"/>
                          <a:cs typeface="Calibri" panose="020F0502020204030204"/>
                        </a:rPr>
                        <a:t>The</a:t>
                      </a:r>
                      <a:endParaRPr sz="32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10845" algn="just">
                        <a:lnSpc>
                          <a:spcPct val="100000"/>
                        </a:lnSpc>
                      </a:pP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function</a:t>
                      </a:r>
                      <a:r>
                        <a:rPr sz="3200" spc="14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can</a:t>
                      </a:r>
                      <a:r>
                        <a:rPr sz="3200" spc="15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be</a:t>
                      </a:r>
                      <a:r>
                        <a:rPr sz="3200" spc="15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used</a:t>
                      </a:r>
                      <a:r>
                        <a:rPr sz="3200" spc="15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to</a:t>
                      </a:r>
                      <a:r>
                        <a:rPr sz="3200" spc="15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include</a:t>
                      </a:r>
                      <a:r>
                        <a:rPr sz="3200" spc="15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those</a:t>
                      </a:r>
                      <a:r>
                        <a:rPr sz="3200" spc="15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codes</a:t>
                      </a:r>
                      <a:r>
                        <a:rPr sz="3200" spc="14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and</a:t>
                      </a:r>
                      <a:r>
                        <a:rPr sz="3200" spc="15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execute</a:t>
                      </a:r>
                      <a:r>
                        <a:rPr sz="3200" spc="14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spc="-20" dirty="0">
                          <a:latin typeface="Calibri" panose="020F0502020204030204"/>
                          <a:cs typeface="Calibri" panose="020F0502020204030204"/>
                        </a:rPr>
                        <a:t>when</a:t>
                      </a:r>
                      <a:endParaRPr sz="32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10845" algn="just">
                        <a:lnSpc>
                          <a:spcPct val="100000"/>
                        </a:lnSpc>
                      </a:pP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needed</a:t>
                      </a:r>
                      <a:r>
                        <a:rPr sz="3200" spc="-1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by</a:t>
                      </a:r>
                      <a:r>
                        <a:rPr sz="3200" spc="-3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calling</a:t>
                      </a:r>
                      <a:r>
                        <a:rPr sz="3200" spc="-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that</a:t>
                      </a:r>
                      <a:r>
                        <a:rPr sz="3200" spc="-2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spc="-10" dirty="0">
                          <a:latin typeface="Calibri" panose="020F0502020204030204"/>
                          <a:cs typeface="Calibri" panose="020F0502020204030204"/>
                        </a:rPr>
                        <a:t>function.</a:t>
                      </a:r>
                      <a:endParaRPr sz="32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10845" marR="280670" indent="-228600" algn="just">
                        <a:lnSpc>
                          <a:spcPct val="100000"/>
                        </a:lnSpc>
                        <a:spcBef>
                          <a:spcPts val="120"/>
                        </a:spcBef>
                        <a:buFont typeface="Arial" panose="020B0604020202020204"/>
                        <a:buChar char="•"/>
                        <a:tabLst>
                          <a:tab pos="410845" algn="l"/>
                          <a:tab pos="412115" algn="l"/>
                        </a:tabLst>
                      </a:pP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	</a:t>
                      </a:r>
                      <a:r>
                        <a:rPr sz="3200" b="1" u="sng" dirty="0">
                          <a:latin typeface="Calibri" panose="020F0502020204030204"/>
                          <a:cs typeface="Calibri" panose="020F0502020204030204"/>
                        </a:rPr>
                        <a:t>Coding</a:t>
                      </a:r>
                      <a:r>
                        <a:rPr sz="3200" b="1" u="sng" spc="10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u="sng" dirty="0">
                          <a:latin typeface="Calibri" panose="020F0502020204030204"/>
                          <a:cs typeface="Calibri" panose="020F0502020204030204"/>
                        </a:rPr>
                        <a:t>efficiency</a:t>
                      </a:r>
                      <a:r>
                        <a:rPr sz="3200" b="1" u="sng" spc="10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-</a:t>
                      </a:r>
                      <a:r>
                        <a:rPr sz="3200" spc="9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Programmers</a:t>
                      </a:r>
                      <a:r>
                        <a:rPr sz="3200" spc="8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working</a:t>
                      </a:r>
                      <a:r>
                        <a:rPr sz="3200" spc="10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on</a:t>
                      </a:r>
                      <a:r>
                        <a:rPr sz="3200" spc="8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a</a:t>
                      </a:r>
                      <a:r>
                        <a:rPr sz="3200" spc="9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large</a:t>
                      </a:r>
                      <a:r>
                        <a:rPr sz="3200" spc="9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project</a:t>
                      </a:r>
                      <a:r>
                        <a:rPr sz="3200" spc="8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spc="-25" dirty="0">
                          <a:latin typeface="Calibri" panose="020F0502020204030204"/>
                          <a:cs typeface="Calibri" panose="020F0502020204030204"/>
                        </a:rPr>
                        <a:t>can </a:t>
                      </a:r>
                      <a:r>
                        <a:rPr sz="3200" b="1" dirty="0">
                          <a:latin typeface="Calibri" panose="020F0502020204030204"/>
                          <a:cs typeface="Calibri" panose="020F0502020204030204"/>
                        </a:rPr>
                        <a:t>divide</a:t>
                      </a:r>
                      <a:r>
                        <a:rPr sz="3200" b="1" spc="-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dirty="0">
                          <a:latin typeface="Calibri" panose="020F0502020204030204"/>
                          <a:cs typeface="Calibri" panose="020F0502020204030204"/>
                        </a:rPr>
                        <a:t>the</a:t>
                      </a:r>
                      <a:r>
                        <a:rPr sz="3200" b="1" spc="-4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dirty="0">
                          <a:latin typeface="Calibri" panose="020F0502020204030204"/>
                          <a:cs typeface="Calibri" panose="020F0502020204030204"/>
                        </a:rPr>
                        <a:t>workload</a:t>
                      </a:r>
                      <a:r>
                        <a:rPr sz="3200" spc="-1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by</a:t>
                      </a:r>
                      <a:r>
                        <a:rPr sz="3200" spc="-3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making</a:t>
                      </a:r>
                      <a:r>
                        <a:rPr sz="3200" spc="-10" dirty="0">
                          <a:latin typeface="Calibri" panose="020F0502020204030204"/>
                          <a:cs typeface="Calibri" panose="020F0502020204030204"/>
                        </a:rPr>
                        <a:t> different</a:t>
                      </a:r>
                      <a:r>
                        <a:rPr sz="3200" spc="-4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spc="-10" dirty="0">
                          <a:latin typeface="Calibri" panose="020F0502020204030204"/>
                          <a:cs typeface="Calibri" panose="020F0502020204030204"/>
                        </a:rPr>
                        <a:t>functions.</a:t>
                      </a:r>
                      <a:endParaRPr sz="32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208279" marB="0">
                    <a:lnB w="38100">
                      <a:solidFill>
                        <a:srgbClr val="E38312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33" name="object 33"/>
          <p:cNvSpPr txBox="1"/>
          <p:nvPr/>
        </p:nvSpPr>
        <p:spPr>
          <a:xfrm>
            <a:off x="674370" y="4133215"/>
            <a:ext cx="9364345" cy="2589530"/>
          </a:xfrm>
          <a:prstGeom prst="rect">
            <a:avLst/>
          </a:prstGeom>
          <a:solidFill>
            <a:srgbClr val="093D52"/>
          </a:solidFill>
          <a:ln w="7620">
            <a:solidFill>
              <a:srgbClr val="A75F09"/>
            </a:solidFill>
          </a:ln>
        </p:spPr>
        <p:txBody>
          <a:bodyPr vert="horz" wrap="square" lIns="0" tIns="52705" rIns="0" bIns="0" rtlCol="0">
            <a:noAutofit/>
          </a:bodyPr>
          <a:p>
            <a:pPr marL="46355">
              <a:lnSpc>
                <a:spcPct val="100000"/>
              </a:lnSpc>
              <a:spcBef>
                <a:spcPts val="415"/>
              </a:spcBef>
            </a:pPr>
            <a:r>
              <a:rPr sz="32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Example:</a:t>
            </a:r>
            <a:endParaRPr sz="3200">
              <a:latin typeface="Calibri" panose="020F0502020204030204"/>
              <a:cs typeface="Calibri" panose="020F0502020204030204"/>
            </a:endParaRPr>
          </a:p>
          <a:p>
            <a:pPr marL="274955" marR="905510" indent="-228600">
              <a:lnSpc>
                <a:spcPct val="100000"/>
              </a:lnSpc>
            </a:pPr>
            <a:r>
              <a:rPr sz="32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def</a:t>
            </a:r>
            <a:r>
              <a:rPr sz="3200" b="1" spc="-1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add(x,</a:t>
            </a:r>
            <a:r>
              <a:rPr sz="32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3200" b="1" spc="-2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y): </a:t>
            </a:r>
            <a:endParaRPr sz="3200" b="1" spc="-25" dirty="0">
              <a:solidFill>
                <a:srgbClr val="FFFFFF"/>
              </a:solidFill>
              <a:latin typeface="Calibri" panose="020F0502020204030204"/>
              <a:cs typeface="Calibri" panose="020F0502020204030204"/>
            </a:endParaRPr>
          </a:p>
          <a:p>
            <a:pPr marL="274955" marR="905510" indent="0">
              <a:lnSpc>
                <a:spcPct val="100000"/>
              </a:lnSpc>
            </a:pPr>
            <a:r>
              <a:rPr sz="32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sum</a:t>
            </a:r>
            <a:r>
              <a:rPr sz="3200" b="1" spc="-2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= x</a:t>
            </a:r>
            <a:r>
              <a:rPr sz="3200" b="1" spc="-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+ </a:t>
            </a:r>
            <a:r>
              <a:rPr sz="3200" b="1" spc="-5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y</a:t>
            </a:r>
            <a:endParaRPr sz="3200" b="1" spc="-50" dirty="0">
              <a:solidFill>
                <a:srgbClr val="FFFFFF"/>
              </a:solidFill>
              <a:latin typeface="Calibri" panose="020F0502020204030204"/>
              <a:cs typeface="Calibri" panose="020F0502020204030204"/>
            </a:endParaRPr>
          </a:p>
          <a:p>
            <a:pPr marL="274955" marR="905510" indent="0">
              <a:lnSpc>
                <a:spcPct val="100000"/>
              </a:lnSpc>
            </a:pPr>
            <a:r>
              <a:rPr sz="32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return</a:t>
            </a:r>
            <a:r>
              <a:rPr sz="3200" b="1" spc="-6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3200" b="1" spc="-2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sum</a:t>
            </a:r>
            <a:endParaRPr sz="3200">
              <a:latin typeface="Calibri" panose="020F0502020204030204"/>
              <a:cs typeface="Calibri" panose="020F0502020204030204"/>
            </a:endParaRPr>
          </a:p>
          <a:p>
            <a:pPr marL="46355">
              <a:lnSpc>
                <a:spcPct val="100000"/>
              </a:lnSpc>
              <a:spcBef>
                <a:spcPts val="1680"/>
              </a:spcBef>
            </a:pPr>
            <a:endParaRPr sz="32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396875" y="781050"/>
            <a:ext cx="11409045" cy="312483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0"/>
          </a:gradFill>
        </p:spPr>
        <p:txBody>
          <a:bodyPr wrap="square" rtlCol="0" anchor="t">
            <a:noAutofit/>
          </a:bodyPr>
          <a:p>
            <a:pPr marL="41910">
              <a:lnSpc>
                <a:spcPct val="100000"/>
              </a:lnSpc>
              <a:spcBef>
                <a:spcPts val="100"/>
              </a:spcBef>
            </a:pPr>
            <a:r>
              <a:rPr sz="3200" spc="-10" dirty="0">
                <a:latin typeface="Calibri" panose="020F0502020204030204"/>
                <a:cs typeface="Calibri" panose="020F0502020204030204"/>
                <a:sym typeface="+mn-ea"/>
              </a:rPr>
              <a:t>Syntax:</a:t>
            </a:r>
            <a:endParaRPr sz="3200">
              <a:latin typeface="Calibri" panose="020F0502020204030204"/>
              <a:cs typeface="Calibri" panose="020F0502020204030204"/>
            </a:endParaRPr>
          </a:p>
          <a:p>
            <a:pPr marL="283845" marR="122555" indent="-242570">
              <a:lnSpc>
                <a:spcPct val="100000"/>
              </a:lnSpc>
              <a:spcBef>
                <a:spcPts val="5"/>
              </a:spcBef>
            </a:pP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def</a:t>
            </a:r>
            <a:r>
              <a:rPr sz="3200"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  <a:sym typeface="+mn-ea"/>
              </a:rPr>
              <a:t>function_name(argument1,</a:t>
            </a:r>
            <a:r>
              <a:rPr sz="3200" spc="1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  <a:sym typeface="+mn-ea"/>
              </a:rPr>
              <a:t>argument2,</a:t>
            </a:r>
            <a:r>
              <a:rPr sz="3200" spc="-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...)</a:t>
            </a:r>
            <a:r>
              <a:rPr sz="3200" spc="-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spc="-50" dirty="0">
                <a:latin typeface="Calibri" panose="020F0502020204030204"/>
                <a:cs typeface="Calibri" panose="020F0502020204030204"/>
                <a:sym typeface="+mn-ea"/>
              </a:rPr>
              <a:t>: </a:t>
            </a:r>
            <a:endParaRPr sz="3200" spc="-50" dirty="0">
              <a:latin typeface="Calibri" panose="020F0502020204030204"/>
              <a:cs typeface="Calibri" panose="020F0502020204030204"/>
              <a:sym typeface="+mn-ea"/>
            </a:endParaRPr>
          </a:p>
          <a:p>
            <a:pPr marL="283845" marR="122555" indent="0">
              <a:lnSpc>
                <a:spcPct val="100000"/>
              </a:lnSpc>
              <a:spcBef>
                <a:spcPts val="5"/>
              </a:spcBef>
            </a:pPr>
            <a:r>
              <a:rPr sz="3200" spc="-10" dirty="0">
                <a:latin typeface="Calibri" panose="020F0502020204030204"/>
                <a:cs typeface="Calibri" panose="020F0502020204030204"/>
                <a:sym typeface="+mn-ea"/>
              </a:rPr>
              <a:t>statement_1</a:t>
            </a:r>
            <a:endParaRPr sz="3200">
              <a:latin typeface="Calibri" panose="020F0502020204030204"/>
              <a:cs typeface="Calibri" panose="020F0502020204030204"/>
            </a:endParaRPr>
          </a:p>
          <a:p>
            <a:pPr marL="283845">
              <a:lnSpc>
                <a:spcPct val="100000"/>
              </a:lnSpc>
            </a:pPr>
            <a:r>
              <a:rPr sz="3200" spc="-10" dirty="0">
                <a:latin typeface="Calibri" panose="020F0502020204030204"/>
                <a:cs typeface="Calibri" panose="020F0502020204030204"/>
                <a:sym typeface="+mn-ea"/>
              </a:rPr>
              <a:t>statement_2</a:t>
            </a:r>
            <a:endParaRPr sz="3200">
              <a:latin typeface="Calibri" panose="020F0502020204030204"/>
              <a:cs typeface="Calibri" panose="020F0502020204030204"/>
            </a:endParaRPr>
          </a:p>
          <a:p>
            <a:pPr marL="283845">
              <a:lnSpc>
                <a:spcPct val="100000"/>
              </a:lnSpc>
            </a:pPr>
            <a:r>
              <a:rPr sz="3200" spc="-20" dirty="0">
                <a:latin typeface="Calibri" panose="020F0502020204030204"/>
                <a:cs typeface="Calibri" panose="020F0502020204030204"/>
                <a:sym typeface="+mn-ea"/>
              </a:rPr>
              <a:t>....</a:t>
            </a:r>
            <a:endParaRPr lang="en-US" sz="3200" spc="-20" dirty="0">
              <a:latin typeface="Calibri" panose="020F0502020204030204"/>
              <a:cs typeface="Calibri" panose="020F0502020204030204"/>
              <a:sym typeface="+mn-e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u="sng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Rules</a:t>
            </a:r>
            <a:r>
              <a:rPr b="1" u="sng" spc="-15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u="sng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to</a:t>
            </a:r>
            <a:r>
              <a:rPr b="1" u="sng" spc="-25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u="sng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define</a:t>
            </a:r>
            <a:r>
              <a:rPr b="1" u="sng" spc="-10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u="sng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b="1" u="sng" spc="-25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u="sng" spc="-10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function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 marL="410845" marR="279400" indent="-228600">
              <a:lnSpc>
                <a:spcPct val="100000"/>
              </a:lnSpc>
              <a:spcBef>
                <a:spcPts val="120"/>
              </a:spcBef>
              <a:buFont typeface="Arial" panose="020B0604020202020204"/>
              <a:buChar char="•"/>
              <a:tabLst>
                <a:tab pos="410845" algn="l"/>
              </a:tabLst>
            </a:pP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Use</a:t>
            </a:r>
            <a:r>
              <a:rPr sz="2700" spc="100" dirty="0"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sz="2700" spc="114" dirty="0"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def</a:t>
            </a:r>
            <a:r>
              <a:rPr sz="2700" spc="110" dirty="0"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keyword</a:t>
            </a:r>
            <a:r>
              <a:rPr sz="2700" spc="110" dirty="0"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with</a:t>
            </a:r>
            <a:r>
              <a:rPr sz="2700" spc="110" dirty="0"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sz="2700" spc="105" dirty="0"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function</a:t>
            </a:r>
            <a:r>
              <a:rPr sz="2700" spc="110" dirty="0"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name</a:t>
            </a:r>
            <a:r>
              <a:rPr sz="2700" spc="105" dirty="0"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to</a:t>
            </a:r>
            <a:r>
              <a:rPr sz="2700" spc="110" dirty="0"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define</a:t>
            </a:r>
            <a:r>
              <a:rPr sz="2700" spc="110" dirty="0"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2700" spc="-50" dirty="0">
                <a:latin typeface="Calibri" panose="020F0502020204030204"/>
                <a:cs typeface="Calibri" panose="020F0502020204030204"/>
                <a:sym typeface="+mn-ea"/>
              </a:rPr>
              <a:t>a </a:t>
            </a:r>
            <a:r>
              <a:rPr sz="2700" spc="-10" dirty="0">
                <a:latin typeface="Calibri" panose="020F0502020204030204"/>
                <a:cs typeface="Calibri" panose="020F0502020204030204"/>
                <a:sym typeface="+mn-ea"/>
              </a:rPr>
              <a:t>function.</a:t>
            </a:r>
            <a:endParaRPr sz="2700">
              <a:latin typeface="Calibri" panose="020F0502020204030204"/>
              <a:cs typeface="Calibri" panose="020F0502020204030204"/>
            </a:endParaRPr>
          </a:p>
          <a:p>
            <a:pPr marL="410210" indent="-227965">
              <a:lnSpc>
                <a:spcPct val="100000"/>
              </a:lnSpc>
              <a:buFont typeface="Arial" panose="020B0604020202020204"/>
              <a:buChar char="•"/>
              <a:tabLst>
                <a:tab pos="409575" algn="l"/>
              </a:tabLst>
            </a:pP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Function</a:t>
            </a:r>
            <a:r>
              <a:rPr sz="2700" spc="-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header</a:t>
            </a:r>
            <a:r>
              <a:rPr sz="2700" spc="-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must</a:t>
            </a:r>
            <a:r>
              <a:rPr sz="2700" spc="-1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end</a:t>
            </a:r>
            <a:r>
              <a:rPr sz="2700"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with</a:t>
            </a:r>
            <a:r>
              <a:rPr sz="2700"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colon</a:t>
            </a:r>
            <a:r>
              <a:rPr sz="2700" spc="-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(</a:t>
            </a:r>
            <a:r>
              <a:rPr sz="2700" spc="-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:</a:t>
            </a:r>
            <a:r>
              <a:rPr sz="2700"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700" spc="-25" dirty="0">
                <a:latin typeface="Calibri" panose="020F0502020204030204"/>
                <a:cs typeface="Calibri" panose="020F0502020204030204"/>
                <a:sym typeface="+mn-ea"/>
              </a:rPr>
              <a:t>)</a:t>
            </a:r>
            <a:endParaRPr sz="2700">
              <a:latin typeface="Calibri" panose="020F0502020204030204"/>
              <a:cs typeface="Calibri" panose="020F0502020204030204"/>
            </a:endParaRPr>
          </a:p>
          <a:p>
            <a:pPr marL="410210" indent="-227965">
              <a:lnSpc>
                <a:spcPct val="100000"/>
              </a:lnSpc>
              <a:buFont typeface="Arial" panose="020B0604020202020204"/>
              <a:buChar char="•"/>
              <a:tabLst>
                <a:tab pos="409575" algn="l"/>
                <a:tab pos="913765" algn="l"/>
                <a:tab pos="1337310" algn="l"/>
                <a:tab pos="2139315" algn="l"/>
                <a:tab pos="2456180" algn="l"/>
                <a:tab pos="3547745" algn="l"/>
                <a:tab pos="3870960" algn="l"/>
                <a:tab pos="4296410" algn="l"/>
                <a:tab pos="4721860" algn="l"/>
              </a:tabLst>
            </a:pPr>
            <a:r>
              <a:rPr sz="2700" spc="-20" dirty="0">
                <a:latin typeface="Calibri" panose="020F0502020204030204"/>
                <a:cs typeface="Calibri" panose="020F0502020204030204"/>
                <a:sym typeface="+mn-ea"/>
              </a:rPr>
              <a:t>Pass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	</a:t>
            </a:r>
            <a:r>
              <a:rPr sz="2700" spc="-25" dirty="0"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	</a:t>
            </a:r>
            <a:r>
              <a:rPr sz="2700" spc="-10" dirty="0">
                <a:latin typeface="Calibri" panose="020F0502020204030204"/>
                <a:cs typeface="Calibri" panose="020F0502020204030204"/>
                <a:sym typeface="+mn-ea"/>
              </a:rPr>
              <a:t>number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	</a:t>
            </a:r>
            <a:r>
              <a:rPr sz="2700" spc="-25" dirty="0">
                <a:latin typeface="Calibri" panose="020F0502020204030204"/>
                <a:cs typeface="Calibri" panose="020F0502020204030204"/>
                <a:sym typeface="+mn-ea"/>
              </a:rPr>
              <a:t>of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	</a:t>
            </a:r>
            <a:r>
              <a:rPr sz="2700" spc="-10" dirty="0">
                <a:latin typeface="Calibri" panose="020F0502020204030204"/>
                <a:cs typeface="Calibri" panose="020F0502020204030204"/>
                <a:sym typeface="+mn-ea"/>
              </a:rPr>
              <a:t>parameters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	</a:t>
            </a:r>
            <a:r>
              <a:rPr lang="en-IN" sz="270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700" spc="-25" dirty="0">
                <a:latin typeface="Calibri" panose="020F0502020204030204"/>
                <a:cs typeface="Calibri" panose="020F0502020204030204"/>
                <a:sym typeface="+mn-ea"/>
              </a:rPr>
              <a:t>as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	</a:t>
            </a:r>
            <a:r>
              <a:rPr sz="2700" spc="-25" dirty="0">
                <a:latin typeface="Calibri" panose="020F0502020204030204"/>
                <a:cs typeface="Calibri" panose="020F0502020204030204"/>
                <a:sym typeface="+mn-ea"/>
              </a:rPr>
              <a:t>per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	</a:t>
            </a:r>
            <a:r>
              <a:rPr sz="2700" spc="-25" dirty="0"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	</a:t>
            </a:r>
            <a:r>
              <a:rPr sz="2700" spc="-10" dirty="0">
                <a:latin typeface="Calibri" panose="020F0502020204030204"/>
                <a:cs typeface="Calibri" panose="020F0502020204030204"/>
                <a:sym typeface="+mn-ea"/>
              </a:rPr>
              <a:t>requirement.(Optional).</a:t>
            </a:r>
            <a:endParaRPr sz="2700">
              <a:latin typeface="Calibri" panose="020F0502020204030204"/>
              <a:cs typeface="Calibri" panose="020F0502020204030204"/>
            </a:endParaRPr>
          </a:p>
          <a:p>
            <a:pPr marL="410845" marR="276860" indent="-228600">
              <a:lnSpc>
                <a:spcPct val="100000"/>
              </a:lnSpc>
              <a:spcBef>
                <a:spcPts val="120"/>
              </a:spcBef>
              <a:buFont typeface="Arial" panose="020B0604020202020204"/>
              <a:buChar char="•"/>
              <a:tabLst>
                <a:tab pos="410845" algn="l"/>
              </a:tabLst>
            </a:pP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Define</a:t>
            </a:r>
            <a:r>
              <a:rPr sz="2700" spc="10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sz="2700" spc="10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function</a:t>
            </a:r>
            <a:r>
              <a:rPr sz="2700" spc="114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body</a:t>
            </a:r>
            <a:r>
              <a:rPr sz="2700" spc="10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with</a:t>
            </a:r>
            <a:r>
              <a:rPr sz="2700" spc="11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z="2700" spc="11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block</a:t>
            </a:r>
            <a:r>
              <a:rPr sz="2700" spc="9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of</a:t>
            </a:r>
            <a:r>
              <a:rPr sz="2700" spc="114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code.</a:t>
            </a:r>
            <a:r>
              <a:rPr sz="2700" spc="11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sz="2700" spc="10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action</a:t>
            </a:r>
            <a:r>
              <a:rPr sz="2700" spc="11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to</a:t>
            </a:r>
            <a:r>
              <a:rPr sz="2700" spc="10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700" spc="-25" dirty="0">
                <a:latin typeface="Calibri" panose="020F0502020204030204"/>
                <a:cs typeface="Calibri" panose="020F0502020204030204"/>
                <a:sym typeface="+mn-ea"/>
              </a:rPr>
              <a:t>be </a:t>
            </a:r>
            <a:r>
              <a:rPr sz="2700" spc="-10" dirty="0">
                <a:latin typeface="Calibri" panose="020F0502020204030204"/>
                <a:cs typeface="Calibri" panose="020F0502020204030204"/>
                <a:sym typeface="+mn-ea"/>
              </a:rPr>
              <a:t>performed</a:t>
            </a:r>
            <a:r>
              <a:rPr sz="2700" spc="-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is</a:t>
            </a:r>
            <a:r>
              <a:rPr sz="2700" spc="-4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given</a:t>
            </a:r>
            <a:r>
              <a:rPr sz="2700" spc="-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700" spc="-10" dirty="0">
                <a:latin typeface="Calibri" panose="020F0502020204030204"/>
                <a:cs typeface="Calibri" panose="020F0502020204030204"/>
                <a:sym typeface="+mn-ea"/>
              </a:rPr>
              <a:t>here.</a:t>
            </a:r>
            <a:endParaRPr sz="2700">
              <a:latin typeface="Calibri" panose="020F0502020204030204"/>
              <a:cs typeface="Calibri" panose="020F0502020204030204"/>
            </a:endParaRPr>
          </a:p>
          <a:p>
            <a:pPr marL="410210" indent="-227965">
              <a:lnSpc>
                <a:spcPct val="100000"/>
              </a:lnSpc>
              <a:buFont typeface="Arial" panose="020B0604020202020204"/>
              <a:buChar char="•"/>
              <a:tabLst>
                <a:tab pos="409575" algn="l"/>
              </a:tabLst>
            </a:pP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Finally</a:t>
            </a:r>
            <a:r>
              <a:rPr sz="2700"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function</a:t>
            </a:r>
            <a:r>
              <a:rPr sz="2700"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will</a:t>
            </a:r>
            <a:r>
              <a:rPr sz="2700" spc="-5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have</a:t>
            </a:r>
            <a:r>
              <a:rPr sz="2700" spc="-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return</a:t>
            </a:r>
            <a:r>
              <a:rPr sz="2700" spc="-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z="2700"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700" dirty="0">
                <a:latin typeface="Calibri" panose="020F0502020204030204"/>
                <a:cs typeface="Calibri" panose="020F0502020204030204"/>
                <a:sym typeface="+mn-ea"/>
              </a:rPr>
              <a:t>value.</a:t>
            </a:r>
            <a:r>
              <a:rPr sz="2700" spc="-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700" spc="-10" dirty="0">
                <a:latin typeface="Calibri" panose="020F0502020204030204"/>
                <a:cs typeface="Calibri" panose="020F0502020204030204"/>
                <a:sym typeface="+mn-ea"/>
              </a:rPr>
              <a:t>(Optional)</a:t>
            </a:r>
            <a:endParaRPr sz="2700">
              <a:latin typeface="Calibri" panose="020F0502020204030204"/>
              <a:cs typeface="Calibri" panose="020F0502020204030204"/>
            </a:endParaRPr>
          </a:p>
          <a:p>
            <a:pPr>
              <a:lnSpc>
                <a:spcPct val="100000"/>
              </a:lnSpc>
            </a:pPr>
            <a:endParaRPr lang="en-US" sz="1800">
              <a:latin typeface="Calibri" panose="020F0502020204030204"/>
              <a:cs typeface="Calibri" panose="020F0502020204030204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8805" y="0"/>
            <a:ext cx="10515600" cy="1325563"/>
          </a:xfrm>
        </p:spPr>
        <p:txBody>
          <a:bodyPr/>
          <a:p>
            <a:r>
              <a:rPr lang="en-IN" altLang="en-US" b="1">
                <a:solidFill>
                  <a:schemeClr val="accent1">
                    <a:lumMod val="75000"/>
                  </a:schemeClr>
                </a:solidFill>
              </a:rPr>
              <a:t>ACTUAL AND FORMAL PARAMETERS</a:t>
            </a:r>
            <a:endParaRPr lang="en-IN" altLang="en-US" b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805" y="923925"/>
            <a:ext cx="10754995" cy="5253355"/>
          </a:xfrm>
        </p:spPr>
        <p:txBody>
          <a:bodyPr>
            <a:normAutofit fontScale="80000"/>
          </a:bodyPr>
          <a:p>
            <a:pPr marL="0" indent="0">
              <a:buNone/>
            </a:pPr>
            <a:r>
              <a:rPr lang="en-US" altLang="en-US" sz="4000">
                <a:solidFill>
                  <a:srgbClr val="FF0000"/>
                </a:solidFill>
              </a:rPr>
              <a:t>def add_numbers(a, b):</a:t>
            </a:r>
            <a:r>
              <a:rPr lang="en-US" altLang="en-US" sz="4000">
                <a:solidFill>
                  <a:schemeClr val="tx1"/>
                </a:solidFill>
              </a:rPr>
              <a:t>//fu</a:t>
            </a:r>
            <a:r>
              <a:rPr lang="en-IN" altLang="en-US" sz="4000">
                <a:solidFill>
                  <a:schemeClr val="tx1"/>
                </a:solidFill>
              </a:rPr>
              <a:t>nction definition</a:t>
            </a:r>
            <a:endParaRPr lang="en-US" altLang="en-US" sz="4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en-US" sz="4000">
                <a:solidFill>
                  <a:srgbClr val="FF0000"/>
                </a:solidFill>
              </a:rPr>
              <a:t>    sum_result = a + b</a:t>
            </a:r>
            <a:endParaRPr lang="en-US" altLang="en-US" sz="40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IN" altLang="en-US" sz="4000">
                <a:solidFill>
                  <a:srgbClr val="FF0000"/>
                </a:solidFill>
              </a:rPr>
              <a:t> </a:t>
            </a:r>
            <a:r>
              <a:rPr lang="en-US" altLang="en-US" sz="4000">
                <a:solidFill>
                  <a:srgbClr val="FF0000"/>
                </a:solidFill>
              </a:rPr>
              <a:t>   print("Sum is:", sum_result)</a:t>
            </a:r>
            <a:endParaRPr lang="en-US" altLang="en-US" sz="40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en-US" sz="4000">
                <a:solidFill>
                  <a:srgbClr val="FF0000"/>
                </a:solidFill>
              </a:rPr>
              <a:t># Function call with actual parameters: 10 and 5</a:t>
            </a:r>
            <a:endParaRPr lang="en-US" altLang="en-US" sz="40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en-US" sz="4000">
                <a:solidFill>
                  <a:srgbClr val="FF0000"/>
                </a:solidFill>
              </a:rPr>
              <a:t>add_numbers(10, 5)</a:t>
            </a:r>
            <a:r>
              <a:rPr lang="en-US" altLang="en-US" sz="4000">
                <a:solidFill>
                  <a:schemeClr val="tx1"/>
                </a:solidFill>
              </a:rPr>
              <a:t>// </a:t>
            </a:r>
            <a:r>
              <a:rPr lang="en-IN" altLang="en-US" sz="4000">
                <a:solidFill>
                  <a:schemeClr val="tx1"/>
                </a:solidFill>
              </a:rPr>
              <a:t>function call</a:t>
            </a:r>
            <a:endParaRPr lang="en-US" altLang="en-US" sz="400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r>
              <a:rPr lang="en-US" altLang="en-US" sz="3500"/>
              <a:t>a and b are formal parameters – they are placeholders defined in the function header.</a:t>
            </a:r>
            <a:endParaRPr lang="en-US" altLang="en-US" sz="3500"/>
          </a:p>
          <a:p>
            <a:pPr marL="0" indent="0">
              <a:buNone/>
            </a:pPr>
            <a:r>
              <a:rPr lang="en-US" altLang="en-US" sz="3500"/>
              <a:t>10 and 5 are actual parameters – real values passed into the function when it's called</a:t>
            </a:r>
            <a:r>
              <a:rPr lang="en-US" altLang="en-US"/>
              <a:t>.</a:t>
            </a:r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IN" altLang="en-US" b="1"/>
              <a:t>TYPES OF ARGUMENTS IN PYTHON</a:t>
            </a:r>
            <a:endParaRPr lang="en-IN" alt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352425" marR="541020">
              <a:lnSpc>
                <a:spcPct val="100000"/>
              </a:lnSpc>
            </a:pP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Depending</a:t>
            </a:r>
            <a:r>
              <a:rPr spc="-1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on</a:t>
            </a:r>
            <a:r>
              <a:rPr spc="-3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spc="-3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way</a:t>
            </a:r>
            <a:r>
              <a:rPr spc="-3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of</a:t>
            </a:r>
            <a:r>
              <a:rPr spc="-3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passing</a:t>
            </a:r>
            <a:r>
              <a:rPr spc="-2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pc="-1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parameters</a:t>
            </a:r>
            <a:r>
              <a:rPr spc="-1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to</a:t>
            </a:r>
            <a:r>
              <a:rPr spc="-4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pc="-3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function,</a:t>
            </a:r>
            <a:r>
              <a:rPr spc="-2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pc="-2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the </a:t>
            </a:r>
            <a:r>
              <a:rPr spc="-1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different</a:t>
            </a:r>
            <a:r>
              <a:rPr spc="-4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types</a:t>
            </a:r>
            <a:r>
              <a:rPr spc="-3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of</a:t>
            </a:r>
            <a:r>
              <a:rPr spc="-4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arguments</a:t>
            </a:r>
            <a:r>
              <a:rPr spc="-3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used</a:t>
            </a:r>
            <a:r>
              <a:rPr spc="-3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in</a:t>
            </a:r>
            <a:r>
              <a:rPr spc="-5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Python</a:t>
            </a:r>
            <a:r>
              <a:rPr spc="-3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pc="-2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are</a:t>
            </a:r>
            <a:endParaRPr>
              <a:latin typeface="Calibri" panose="020F0502020204030204"/>
              <a:cs typeface="Calibri" panose="020F0502020204030204"/>
            </a:endParaRPr>
          </a:p>
          <a:p>
            <a:pPr marL="549910" indent="-197485">
              <a:lnSpc>
                <a:spcPct val="100000"/>
              </a:lnSpc>
              <a:buAutoNum type="arabicPeriod"/>
              <a:tabLst>
                <a:tab pos="549910" algn="l"/>
              </a:tabLst>
            </a:pP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Default</a:t>
            </a:r>
            <a:r>
              <a:rPr spc="-7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pc="-1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arguments</a:t>
            </a:r>
            <a:endParaRPr>
              <a:latin typeface="Calibri" panose="020F0502020204030204"/>
              <a:cs typeface="Calibri" panose="020F0502020204030204"/>
            </a:endParaRPr>
          </a:p>
          <a:p>
            <a:pPr marL="549275" indent="-196850">
              <a:lnSpc>
                <a:spcPct val="100000"/>
              </a:lnSpc>
              <a:buAutoNum type="arabicPeriod"/>
              <a:tabLst>
                <a:tab pos="549275" algn="l"/>
              </a:tabLst>
            </a:pPr>
            <a:r>
              <a:rPr spc="-1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Keyword</a:t>
            </a:r>
            <a:r>
              <a:rPr spc="-5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pc="-1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arguments</a:t>
            </a:r>
            <a:endParaRPr>
              <a:latin typeface="Calibri" panose="020F0502020204030204"/>
              <a:cs typeface="Calibri" panose="020F0502020204030204"/>
            </a:endParaRPr>
          </a:p>
          <a:p>
            <a:pPr marL="549275" indent="-196850">
              <a:lnSpc>
                <a:spcPct val="100000"/>
              </a:lnSpc>
              <a:buAutoNum type="arabicPeriod"/>
              <a:tabLst>
                <a:tab pos="549275" algn="l"/>
              </a:tabLst>
            </a:pP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Positional</a:t>
            </a:r>
            <a:r>
              <a:rPr spc="-8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pc="-1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arguments</a:t>
            </a:r>
            <a:endParaRPr>
              <a:latin typeface="Calibri" panose="020F0502020204030204"/>
              <a:cs typeface="Calibri" panose="020F0502020204030204"/>
            </a:endParaRPr>
          </a:p>
          <a:p>
            <a:pPr marL="549275" indent="-196850">
              <a:lnSpc>
                <a:spcPct val="100000"/>
              </a:lnSpc>
              <a:buAutoNum type="arabicPeriod"/>
              <a:tabLst>
                <a:tab pos="549275" algn="l"/>
              </a:tabLst>
            </a:pP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Arbitrary</a:t>
            </a:r>
            <a:r>
              <a:rPr spc="-7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pc="-1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arguments</a:t>
            </a:r>
            <a:endParaRPr>
              <a:latin typeface="Calibri" panose="020F0502020204030204"/>
              <a:cs typeface="Calibri" panose="020F0502020204030204"/>
            </a:endParaRPr>
          </a:p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090" y="365125"/>
            <a:ext cx="10887710" cy="1325880"/>
          </a:xfrm>
        </p:spPr>
        <p:txBody>
          <a:bodyPr/>
          <a:p>
            <a:r>
              <a:rPr lang="en-IN" altLang="en-US" b="1">
                <a:sym typeface="+mn-ea"/>
              </a:rPr>
              <a:t>TYPES OF ARGUMENTS --</a:t>
            </a:r>
            <a:r>
              <a:rPr lang="en-US" altLang="en-US" b="1">
                <a:sym typeface="+mn-ea"/>
              </a:rPr>
              <a:t>Default arguments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050" y="1253490"/>
            <a:ext cx="7172960" cy="4351655"/>
          </a:xfrm>
        </p:spPr>
        <p:txBody>
          <a:bodyPr>
            <a:normAutofit lnSpcReduction="10000"/>
          </a:bodyPr>
          <a:p>
            <a:endParaRPr lang="en-US" altLang="en-US"/>
          </a:p>
          <a:p>
            <a:r>
              <a:rPr lang="en-US" altLang="en-US"/>
              <a:t>Python Program arguments can have default values.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r>
              <a:rPr lang="en-US" altLang="en-US"/>
              <a:t>We</a:t>
            </a:r>
            <a:r>
              <a:rPr lang="en-IN" altLang="en-US"/>
              <a:t> </a:t>
            </a:r>
            <a:r>
              <a:rPr lang="en-US" altLang="en-US"/>
              <a:t>assign	</a:t>
            </a:r>
            <a:r>
              <a:rPr lang="en-IN" altLang="en-US"/>
              <a:t> </a:t>
            </a:r>
            <a:r>
              <a:rPr lang="en-US" altLang="en-US"/>
              <a:t>a</a:t>
            </a:r>
            <a:r>
              <a:rPr lang="en-IN" altLang="en-US"/>
              <a:t> </a:t>
            </a:r>
            <a:r>
              <a:rPr lang="en-US" altLang="en-US"/>
              <a:t>default</a:t>
            </a:r>
            <a:r>
              <a:rPr lang="en-IN" altLang="en-US"/>
              <a:t> </a:t>
            </a:r>
            <a:r>
              <a:rPr lang="en-US" altLang="en-US"/>
              <a:t>valu</a:t>
            </a:r>
            <a:r>
              <a:rPr lang="en-IN" altLang="en-US"/>
              <a:t>e </a:t>
            </a:r>
            <a:r>
              <a:rPr lang="en-US" altLang="en-US"/>
              <a:t>to	an</a:t>
            </a:r>
            <a:r>
              <a:rPr lang="en-IN" altLang="en-US"/>
              <a:t> </a:t>
            </a:r>
            <a:r>
              <a:rPr lang="en-US" altLang="en-US"/>
              <a:t>argument</a:t>
            </a:r>
            <a:r>
              <a:rPr lang="en-IN" altLang="en-US"/>
              <a:t> </a:t>
            </a:r>
            <a:r>
              <a:rPr lang="en-US" altLang="en-US"/>
              <a:t>using</a:t>
            </a:r>
            <a:r>
              <a:rPr lang="en-IN" altLang="en-US"/>
              <a:t> </a:t>
            </a:r>
            <a:r>
              <a:rPr lang="en-US" altLang="en-US"/>
              <a:t>the</a:t>
            </a:r>
            <a:r>
              <a:rPr lang="en-IN" altLang="en-US"/>
              <a:t> </a:t>
            </a:r>
            <a:r>
              <a:rPr lang="en-US" altLang="en-US"/>
              <a:t>assignment</a:t>
            </a:r>
            <a:r>
              <a:rPr lang="en-IN" altLang="en-US"/>
              <a:t> </a:t>
            </a:r>
            <a:r>
              <a:rPr lang="en-US" altLang="en-US"/>
              <a:t>operator in python(=).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r>
              <a:rPr lang="en-US" altLang="en-US"/>
              <a:t>When we call a function without a</a:t>
            </a:r>
            <a:r>
              <a:rPr lang="en-IN" altLang="en-US"/>
              <a:t> </a:t>
            </a:r>
            <a:r>
              <a:rPr lang="en-US" altLang="en-US"/>
              <a:t>value  for  an  argument,  its  default</a:t>
            </a:r>
            <a:r>
              <a:rPr lang="en-IN" altLang="en-US"/>
              <a:t> </a:t>
            </a:r>
            <a:r>
              <a:rPr lang="en-US" altLang="en-US"/>
              <a:t>value (as mentioned) is used.</a:t>
            </a:r>
            <a:endParaRPr lang="en-US" altLang="en-US"/>
          </a:p>
          <a:p>
            <a:endParaRPr lang="en-US" altLang="en-US"/>
          </a:p>
        </p:txBody>
      </p:sp>
      <p:graphicFrame>
        <p:nvGraphicFramePr>
          <p:cNvPr id="21" name="object 2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7985125" y="1365250"/>
          <a:ext cx="4036695" cy="32277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36695"/>
              </a:tblGrid>
              <a:tr h="148717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endParaRPr sz="24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374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Example</a:t>
                      </a:r>
                      <a:r>
                        <a:rPr sz="2400" b="1" spc="-4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400" b="1" spc="-2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1:</a:t>
                      </a:r>
                      <a:endParaRPr sz="2400">
                        <a:solidFill>
                          <a:schemeClr val="accent1">
                            <a:lumMod val="50000"/>
                          </a:schemeClr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266065" marR="957580" indent="-228600">
                        <a:lnSpc>
                          <a:spcPct val="100000"/>
                        </a:lnSpc>
                      </a:pPr>
                      <a:r>
                        <a:rPr sz="2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def</a:t>
                      </a:r>
                      <a:r>
                        <a:rPr sz="2400" b="1" spc="-2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square(x</a:t>
                      </a:r>
                      <a:r>
                        <a:rPr sz="2400" b="1" spc="-3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=</a:t>
                      </a:r>
                      <a:r>
                        <a:rPr sz="2400" b="1" spc="-1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400" b="1" spc="-2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20): </a:t>
                      </a:r>
                      <a:endParaRPr sz="2400" b="1" spc="-2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266065" marR="957580" indent="-228600">
                        <a:lnSpc>
                          <a:spcPct val="100000"/>
                        </a:lnSpc>
                      </a:pPr>
                      <a:r>
                        <a:rPr lang="en-IN" sz="2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    </a:t>
                      </a:r>
                      <a:r>
                        <a:rPr sz="2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sq</a:t>
                      </a:r>
                      <a:r>
                        <a:rPr sz="2400" b="1" spc="-2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= x</a:t>
                      </a:r>
                      <a:r>
                        <a:rPr sz="2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*</a:t>
                      </a:r>
                      <a:r>
                        <a:rPr sz="2400" b="1" spc="-1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400" b="1" spc="-5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x</a:t>
                      </a:r>
                      <a:endParaRPr sz="2400" b="1" spc="-5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266065" marR="957580" indent="-228600">
                        <a:lnSpc>
                          <a:spcPct val="100000"/>
                        </a:lnSpc>
                      </a:pPr>
                      <a:r>
                        <a:rPr sz="2400" b="1" spc="-5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lang="en-IN" sz="2400" b="1" spc="-5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400" b="1" spc="5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return</a:t>
                      </a:r>
                      <a:r>
                        <a:rPr sz="2400" b="1" spc="-5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400" b="1" spc="-3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sq</a:t>
                      </a:r>
                      <a:endParaRPr sz="2400" b="1" spc="-35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23495" marB="0"/>
                </a:tc>
              </a:tr>
              <a:tr h="1740535">
                <a:tc>
                  <a:txBody>
                    <a:bodyPr/>
                    <a:p>
                      <a:pPr marL="37465" marR="127000">
                        <a:lnSpc>
                          <a:spcPct val="100000"/>
                        </a:lnSpc>
                        <a:spcBef>
                          <a:spcPts val="435"/>
                        </a:spcBef>
                      </a:pPr>
                      <a:r>
                        <a:rPr sz="2400" b="1" spc="-2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print(“Answer1 </a:t>
                      </a:r>
                      <a:r>
                        <a:rPr sz="2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=</a:t>
                      </a:r>
                      <a:r>
                        <a:rPr sz="2400" b="1" spc="2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400" b="1" spc="-5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“,</a:t>
                      </a:r>
                      <a:r>
                        <a:rPr sz="2400" b="1" spc="2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400" b="1" spc="-1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square()) </a:t>
                      </a:r>
                      <a:r>
                        <a:rPr sz="2400" b="1" spc="-2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print(“Answer2 </a:t>
                      </a:r>
                      <a:r>
                        <a:rPr sz="2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=</a:t>
                      </a:r>
                      <a:r>
                        <a:rPr sz="2400" b="1" spc="2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400" b="1" spc="-5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“,</a:t>
                      </a:r>
                      <a:r>
                        <a:rPr sz="2400" b="1" spc="2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400" b="1" spc="-1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square(5))</a:t>
                      </a:r>
                      <a:endParaRPr sz="2400" b="1" spc="-1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37465" marR="127000">
                        <a:lnSpc>
                          <a:spcPct val="100000"/>
                        </a:lnSpc>
                        <a:spcBef>
                          <a:spcPts val="435"/>
                        </a:spcBef>
                      </a:pPr>
                      <a:endParaRPr sz="2400" b="1" spc="-1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37465" marR="127000">
                        <a:lnSpc>
                          <a:spcPct val="100000"/>
                        </a:lnSpc>
                        <a:spcBef>
                          <a:spcPts val="435"/>
                        </a:spcBef>
                      </a:pPr>
                      <a:endParaRPr sz="2400" b="1" spc="-1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55244" marB="0"/>
                </a:tc>
              </a:tr>
            </a:tbl>
          </a:graphicData>
        </a:graphic>
      </p:graphicFrame>
      <p:graphicFrame>
        <p:nvGraphicFramePr>
          <p:cNvPr id="5" name="object 21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7877810" y="4667250"/>
          <a:ext cx="4144010" cy="20085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4010"/>
              </a:tblGrid>
              <a:tr h="1687830"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3600" spc="-10" dirty="0">
                          <a:latin typeface="Calibri" panose="020F0502020204030204"/>
                          <a:cs typeface="Calibri" panose="020F0502020204030204"/>
                        </a:rPr>
                        <a:t>OUTPUT:</a:t>
                      </a:r>
                      <a:endParaRPr sz="36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6355">
                        <a:lnSpc>
                          <a:spcPct val="100000"/>
                        </a:lnSpc>
                      </a:pP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Answer1</a:t>
                      </a:r>
                      <a:r>
                        <a:rPr sz="3600" spc="-5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=</a:t>
                      </a:r>
                      <a:r>
                        <a:rPr sz="3600" spc="-4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spc="-25" dirty="0">
                          <a:latin typeface="Calibri" panose="020F0502020204030204"/>
                          <a:cs typeface="Calibri" panose="020F0502020204030204"/>
                        </a:rPr>
                        <a:t>400</a:t>
                      </a:r>
                      <a:endParaRPr sz="36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99060" marB="0">
                    <a:lnL w="9525">
                      <a:solidFill>
                        <a:srgbClr val="A75F09"/>
                      </a:solidFill>
                      <a:prstDash val="solid"/>
                    </a:lnL>
                    <a:lnR w="9525">
                      <a:solidFill>
                        <a:srgbClr val="A75F09"/>
                      </a:solidFill>
                      <a:prstDash val="solid"/>
                    </a:lnR>
                    <a:lnT w="9525">
                      <a:solidFill>
                        <a:srgbClr val="A75F09"/>
                      </a:solidFill>
                      <a:prstDash val="solid"/>
                    </a:lnT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46355">
                        <a:lnSpc>
                          <a:spcPts val="825"/>
                        </a:lnSpc>
                      </a:pP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Answer2</a:t>
                      </a:r>
                      <a:r>
                        <a:rPr sz="3600" spc="-5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=</a:t>
                      </a:r>
                      <a:r>
                        <a:rPr sz="3600" spc="-4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spc="-25" dirty="0">
                          <a:latin typeface="Calibri" panose="020F0502020204030204"/>
                          <a:cs typeface="Calibri" panose="020F0502020204030204"/>
                        </a:rPr>
                        <a:t>25</a:t>
                      </a:r>
                      <a:endParaRPr sz="360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>
                    <a:lnL w="9525">
                      <a:solidFill>
                        <a:srgbClr val="A75F09"/>
                      </a:solidFill>
                      <a:prstDash val="solid"/>
                    </a:lnL>
                    <a:lnR w="9525">
                      <a:solidFill>
                        <a:srgbClr val="A75F09"/>
                      </a:solidFill>
                      <a:prstDash val="solid"/>
                    </a:lnR>
                    <a:lnB w="9525">
                      <a:solidFill>
                        <a:srgbClr val="A75F0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1770"/>
            <a:ext cx="5257800" cy="5985510"/>
          </a:xfrm>
        </p:spPr>
        <p:txBody>
          <a:bodyPr/>
          <a:p>
            <a:pPr marL="269240" indent="-256540" algn="just">
              <a:lnSpc>
                <a:spcPct val="100000"/>
              </a:lnSpc>
              <a:spcBef>
                <a:spcPts val="95"/>
              </a:spcBef>
              <a:buAutoNum type="arabicPeriod" startAt="2"/>
              <a:tabLst>
                <a:tab pos="269240" algn="l"/>
              </a:tabLst>
            </a:pPr>
            <a:r>
              <a:rPr sz="3600" b="1" spc="-1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Keyword</a:t>
            </a:r>
            <a:r>
              <a:rPr sz="3600" b="1" spc="-4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b="1" spc="-1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arguments</a:t>
            </a:r>
            <a:endParaRPr sz="3600">
              <a:latin typeface="Calibri" panose="020F0502020204030204"/>
              <a:cs typeface="Calibri" panose="020F0502020204030204"/>
            </a:endParaRPr>
          </a:p>
          <a:p>
            <a:pPr marL="241300" marR="5080" lvl="1" indent="-228600" algn="just">
              <a:lnSpc>
                <a:spcPct val="100000"/>
              </a:lnSpc>
              <a:buFont typeface="Arial" panose="020B0604020202020204"/>
              <a:buChar char="•"/>
              <a:tabLst>
                <a:tab pos="241300" algn="l"/>
                <a:tab pos="242570" algn="l"/>
                <a:tab pos="1399540" algn="l"/>
              </a:tabLst>
            </a:pPr>
            <a:r>
              <a:rPr sz="360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	</a:t>
            </a:r>
            <a:r>
              <a:rPr sz="3600" spc="-2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With</a:t>
            </a:r>
            <a:r>
              <a:rPr sz="360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	</a:t>
            </a:r>
            <a:r>
              <a:rPr sz="3600" spc="-2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keyword </a:t>
            </a:r>
            <a:r>
              <a:rPr sz="360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arguments</a:t>
            </a:r>
            <a:r>
              <a:rPr sz="3600" spc="31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in</a:t>
            </a:r>
            <a:r>
              <a:rPr sz="3600" spc="33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spc="-1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python, </a:t>
            </a:r>
            <a:r>
              <a:rPr sz="360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sz="3600" spc="6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360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order</a:t>
            </a:r>
            <a:r>
              <a:rPr sz="3600" spc="8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360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of</a:t>
            </a:r>
            <a:r>
              <a:rPr sz="3600" spc="8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3600" spc="-1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passing </a:t>
            </a:r>
            <a:r>
              <a:rPr sz="360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sz="3600" spc="13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arguments</a:t>
            </a:r>
            <a:r>
              <a:rPr sz="3600" spc="13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can</a:t>
            </a:r>
            <a:r>
              <a:rPr sz="3600" spc="14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spc="-2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be </a:t>
            </a:r>
            <a:r>
              <a:rPr sz="360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changed</a:t>
            </a:r>
            <a:r>
              <a:rPr sz="3600" spc="45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without</a:t>
            </a:r>
            <a:r>
              <a:rPr sz="3600" spc="47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spc="-2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any </a:t>
            </a:r>
            <a:r>
              <a:rPr sz="3600" spc="-1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consequences.</a:t>
            </a:r>
            <a:endParaRPr sz="3600">
              <a:latin typeface="Calibri" panose="020F0502020204030204"/>
              <a:cs typeface="Calibri" panose="020F0502020204030204"/>
            </a:endParaRPr>
          </a:p>
          <a:p>
            <a:endParaRPr lang="en-US" sz="3600"/>
          </a:p>
        </p:txBody>
      </p:sp>
      <p:sp>
        <p:nvSpPr>
          <p:cNvPr id="12" name="object 12"/>
          <p:cNvSpPr txBox="1"/>
          <p:nvPr/>
        </p:nvSpPr>
        <p:spPr>
          <a:xfrm>
            <a:off x="6437630" y="706755"/>
            <a:ext cx="4536440" cy="4248150"/>
          </a:xfrm>
          <a:prstGeom prst="rect">
            <a:avLst/>
          </a:prstGeom>
          <a:solidFill>
            <a:srgbClr val="093D52"/>
          </a:solidFill>
          <a:ln w="7620">
            <a:solidFill>
              <a:srgbClr val="A75F09"/>
            </a:solidFill>
          </a:ln>
        </p:spPr>
        <p:txBody>
          <a:bodyPr vert="horz" wrap="square" lIns="0" tIns="158750" rIns="0" bIns="0" rtlCol="0">
            <a:noAutofit/>
          </a:bodyPr>
          <a:p>
            <a:pPr marL="45720">
              <a:lnSpc>
                <a:spcPct val="100000"/>
              </a:lnSpc>
              <a:spcBef>
                <a:spcPts val="1250"/>
              </a:spcBef>
            </a:pPr>
            <a:r>
              <a:rPr sz="28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Example:</a:t>
            </a:r>
            <a:endParaRPr sz="2800">
              <a:latin typeface="Calibri" panose="020F0502020204030204"/>
              <a:cs typeface="Calibri" panose="020F0502020204030204"/>
            </a:endParaRPr>
          </a:p>
          <a:p>
            <a:pPr marL="274320" marR="1964055" indent="-228600">
              <a:lnSpc>
                <a:spcPct val="100000"/>
              </a:lnSpc>
            </a:pPr>
            <a:r>
              <a:rPr sz="28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def</a:t>
            </a:r>
            <a:r>
              <a:rPr sz="2800" b="1" spc="-2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divide(a,</a:t>
            </a:r>
            <a:r>
              <a:rPr sz="2800" b="1" spc="-2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b): </a:t>
            </a:r>
            <a:r>
              <a:rPr sz="28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quotient</a:t>
            </a:r>
            <a:r>
              <a:rPr sz="2800" b="1" spc="-4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=</a:t>
            </a:r>
            <a:r>
              <a:rPr sz="28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a</a:t>
            </a:r>
            <a:r>
              <a:rPr sz="2800" b="1" spc="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/</a:t>
            </a:r>
            <a:r>
              <a:rPr sz="2800" b="1" spc="-2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800" b="1" spc="-5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b </a:t>
            </a:r>
            <a:r>
              <a:rPr sz="28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return</a:t>
            </a:r>
            <a:r>
              <a:rPr sz="2800" b="1" spc="-5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quotient</a:t>
            </a:r>
            <a:endParaRPr sz="2800">
              <a:latin typeface="Calibri" panose="020F0502020204030204"/>
              <a:cs typeface="Calibri" panose="020F0502020204030204"/>
            </a:endParaRPr>
          </a:p>
          <a:p>
            <a:pPr marL="45720">
              <a:lnSpc>
                <a:spcPct val="100000"/>
              </a:lnSpc>
              <a:spcBef>
                <a:spcPts val="1685"/>
              </a:spcBef>
            </a:pPr>
            <a:r>
              <a:rPr sz="2800" b="1" spc="-2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print(“ANSWER1</a:t>
            </a:r>
            <a:r>
              <a:rPr sz="2800" b="1" spc="-3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=</a:t>
            </a:r>
            <a:r>
              <a:rPr sz="2800" b="1" spc="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800" b="1" spc="-6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“,</a:t>
            </a:r>
            <a:r>
              <a:rPr sz="2800" b="1" spc="-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divide(100,</a:t>
            </a:r>
            <a:r>
              <a:rPr sz="2800" b="1" spc="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800" b="1" spc="-2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20))</a:t>
            </a:r>
            <a:endParaRPr sz="2800">
              <a:latin typeface="Calibri" panose="020F0502020204030204"/>
              <a:cs typeface="Calibri" panose="020F0502020204030204"/>
            </a:endParaRPr>
          </a:p>
          <a:p>
            <a:pPr marL="45720">
              <a:lnSpc>
                <a:spcPct val="100000"/>
              </a:lnSpc>
            </a:pPr>
            <a:r>
              <a:rPr sz="2800" b="1" spc="-2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print(“ANSWER2</a:t>
            </a:r>
            <a:r>
              <a:rPr sz="2800" b="1" spc="-3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= </a:t>
            </a:r>
            <a:r>
              <a:rPr sz="2800" b="1" spc="-6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“,</a:t>
            </a:r>
            <a:r>
              <a:rPr sz="28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divide(b=30,</a:t>
            </a:r>
            <a:r>
              <a:rPr sz="2800" b="1" spc="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a=1800))</a:t>
            </a:r>
            <a:endParaRPr sz="2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437630" y="4954905"/>
            <a:ext cx="4535805" cy="1222375"/>
          </a:xfrm>
          <a:prstGeom prst="rect">
            <a:avLst/>
          </a:prstGeom>
        </p:spPr>
        <p:txBody>
          <a:bodyPr vert="horz" wrap="square" lIns="0" tIns="13335" rIns="0" bIns="0" rtlCol="0">
            <a:noAutofit/>
          </a:bodyPr>
          <a:p>
            <a:pPr marL="42545" marR="1190625">
              <a:lnSpc>
                <a:spcPct val="100000"/>
              </a:lnSpc>
              <a:spcBef>
                <a:spcPts val="105"/>
              </a:spcBef>
            </a:pPr>
            <a:endParaRPr sz="2400" spc="-10" dirty="0">
              <a:latin typeface="Calibri" panose="020F0502020204030204"/>
              <a:cs typeface="Calibri" panose="020F0502020204030204"/>
            </a:endParaRPr>
          </a:p>
          <a:p>
            <a:pPr marL="42545" marR="1190625">
              <a:lnSpc>
                <a:spcPct val="100000"/>
              </a:lnSpc>
              <a:spcBef>
                <a:spcPts val="105"/>
              </a:spcBef>
            </a:pPr>
            <a:r>
              <a:rPr sz="2400" spc="-10" dirty="0">
                <a:latin typeface="Calibri" panose="020F0502020204030204"/>
                <a:cs typeface="Calibri" panose="020F0502020204030204"/>
              </a:rPr>
              <a:t>OUTPUT: </a:t>
            </a:r>
            <a:r>
              <a:rPr sz="2400" dirty="0">
                <a:latin typeface="Calibri" panose="020F0502020204030204"/>
                <a:cs typeface="Calibri" panose="020F0502020204030204"/>
              </a:rPr>
              <a:t>ANSWER1</a:t>
            </a:r>
            <a:r>
              <a:rPr sz="2400" spc="-45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dirty="0">
                <a:latin typeface="Calibri" panose="020F0502020204030204"/>
                <a:cs typeface="Calibri" panose="020F0502020204030204"/>
              </a:rPr>
              <a:t>=</a:t>
            </a:r>
            <a:r>
              <a:rPr sz="2400" spc="-15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spc="-25" dirty="0">
                <a:latin typeface="Calibri" panose="020F0502020204030204"/>
                <a:cs typeface="Calibri" panose="020F0502020204030204"/>
              </a:rPr>
              <a:t>5.0</a:t>
            </a:r>
            <a:endParaRPr sz="2400">
              <a:latin typeface="Calibri" panose="020F0502020204030204"/>
              <a:cs typeface="Calibri" panose="020F0502020204030204"/>
            </a:endParaRPr>
          </a:p>
          <a:p>
            <a:pPr marL="42545">
              <a:lnSpc>
                <a:spcPct val="100000"/>
              </a:lnSpc>
            </a:pPr>
            <a:r>
              <a:rPr sz="2400" dirty="0">
                <a:latin typeface="Calibri" panose="020F0502020204030204"/>
                <a:cs typeface="Calibri" panose="020F0502020204030204"/>
              </a:rPr>
              <a:t>ANSWER2</a:t>
            </a:r>
            <a:r>
              <a:rPr sz="2400" spc="-45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dirty="0">
                <a:latin typeface="Calibri" panose="020F0502020204030204"/>
                <a:cs typeface="Calibri" panose="020F0502020204030204"/>
              </a:rPr>
              <a:t>=</a:t>
            </a:r>
            <a:r>
              <a:rPr sz="2400" spc="-15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spc="-20" dirty="0">
                <a:latin typeface="Calibri" panose="020F0502020204030204"/>
                <a:cs typeface="Calibri" panose="020F0502020204030204"/>
              </a:rPr>
              <a:t>60.0</a:t>
            </a:r>
            <a:endParaRPr sz="2400">
              <a:latin typeface="Calibri" panose="020F0502020204030204"/>
              <a:cs typeface="Calibri" panose="020F0502020204030204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IN" altLang="en-US" b="1"/>
              <a:t>POSITIONAL ARGUMENTS</a:t>
            </a:r>
            <a:endParaRPr lang="en-IN" alt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471285" cy="4351655"/>
          </a:xfrm>
        </p:spPr>
        <p:txBody>
          <a:bodyPr>
            <a:normAutofit lnSpcReduction="10000"/>
          </a:bodyPr>
          <a:p>
            <a:pPr marR="5080">
              <a:lnSpc>
                <a:spcPct val="100000"/>
              </a:lnSpc>
              <a:spcBef>
                <a:spcPts val="95"/>
              </a:spcBef>
              <a:tabLst>
                <a:tab pos="241300" algn="l"/>
                <a:tab pos="242570" algn="l"/>
              </a:tabLst>
            </a:pP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	The</a:t>
            </a:r>
            <a:r>
              <a:rPr spc="40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positional</a:t>
            </a:r>
            <a:r>
              <a:rPr spc="42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arguments</a:t>
            </a:r>
            <a:r>
              <a:rPr spc="43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are</a:t>
            </a:r>
            <a:r>
              <a:rPr spc="409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spc="42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pc="-2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most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basic</a:t>
            </a:r>
            <a:r>
              <a:rPr spc="14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type</a:t>
            </a:r>
            <a:r>
              <a:rPr spc="15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of</a:t>
            </a:r>
            <a:r>
              <a:rPr spc="15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arguments</a:t>
            </a:r>
            <a:r>
              <a:rPr spc="15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passed</a:t>
            </a:r>
            <a:r>
              <a:rPr spc="15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to</a:t>
            </a:r>
            <a:r>
              <a:rPr spc="14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pc="-5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a </a:t>
            </a:r>
            <a:r>
              <a:rPr spc="-1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function.</a:t>
            </a:r>
            <a:endParaRPr>
              <a:latin typeface="Calibri" panose="020F0502020204030204"/>
              <a:cs typeface="Calibri" panose="020F0502020204030204"/>
            </a:endParaRPr>
          </a:p>
          <a:p>
            <a:pPr marR="5080">
              <a:lnSpc>
                <a:spcPct val="100000"/>
              </a:lnSpc>
              <a:tabLst>
                <a:tab pos="241300" algn="l"/>
                <a:tab pos="242570" algn="l"/>
              </a:tabLst>
            </a:pP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	When</a:t>
            </a:r>
            <a:r>
              <a:rPr spc="17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pc="17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function</a:t>
            </a:r>
            <a:r>
              <a:rPr spc="18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is</a:t>
            </a:r>
            <a:r>
              <a:rPr spc="17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called</a:t>
            </a:r>
            <a:r>
              <a:rPr spc="17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and</a:t>
            </a:r>
            <a:r>
              <a:rPr spc="18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values</a:t>
            </a:r>
            <a:r>
              <a:rPr spc="17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pc="-2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are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provided</a:t>
            </a:r>
            <a:r>
              <a:rPr spc="11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for</a:t>
            </a:r>
            <a:r>
              <a:rPr spc="10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its</a:t>
            </a:r>
            <a:r>
              <a:rPr spc="10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parameters,</a:t>
            </a:r>
            <a:r>
              <a:rPr spc="10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those</a:t>
            </a:r>
            <a:r>
              <a:rPr spc="12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pc="-1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values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are</a:t>
            </a:r>
            <a:r>
              <a:rPr spc="12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assigned</a:t>
            </a:r>
            <a:r>
              <a:rPr spc="13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to</a:t>
            </a:r>
            <a:r>
              <a:rPr spc="13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spc="13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parameters</a:t>
            </a:r>
            <a:r>
              <a:rPr spc="12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based</a:t>
            </a:r>
            <a:r>
              <a:rPr spc="12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pc="-2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on</a:t>
            </a:r>
            <a:r>
              <a:rPr lang="en-IN" spc="-2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t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heir</a:t>
            </a:r>
            <a:r>
              <a:rPr spc="31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position</a:t>
            </a:r>
            <a:r>
              <a:rPr spc="33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or</a:t>
            </a:r>
            <a:r>
              <a:rPr spc="33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order</a:t>
            </a:r>
            <a:r>
              <a:rPr spc="31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in</a:t>
            </a:r>
            <a:r>
              <a:rPr spc="33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spc="32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pc="-1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function's</a:t>
            </a:r>
            <a:r>
              <a:rPr lang="en-IN" spc="-1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pc="-1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parameter</a:t>
            </a:r>
            <a:r>
              <a:rPr spc="-2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pc="-2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list.</a:t>
            </a:r>
            <a:endParaRPr>
              <a:latin typeface="Calibri" panose="020F0502020204030204"/>
              <a:cs typeface="Calibri" panose="020F0502020204030204"/>
            </a:endParaRPr>
          </a:p>
          <a:p>
            <a:pPr marR="5080">
              <a:lnSpc>
                <a:spcPct val="100000"/>
              </a:lnSpc>
              <a:tabLst>
                <a:tab pos="241300" algn="l"/>
              </a:tabLst>
            </a:pP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For</a:t>
            </a:r>
            <a:r>
              <a:rPr spc="24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example,</a:t>
            </a:r>
            <a:r>
              <a:rPr spc="25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pc="254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is</a:t>
            </a:r>
            <a:r>
              <a:rPr spc="26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assigned</a:t>
            </a:r>
            <a:r>
              <a:rPr spc="25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to</a:t>
            </a:r>
            <a:r>
              <a:rPr spc="24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x</a:t>
            </a:r>
            <a:r>
              <a:rPr spc="254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and</a:t>
            </a:r>
            <a:r>
              <a:rPr spc="254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b</a:t>
            </a:r>
            <a:r>
              <a:rPr spc="24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pc="-2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is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assigned</a:t>
            </a:r>
            <a:r>
              <a:rPr spc="-1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to</a:t>
            </a:r>
            <a:r>
              <a:rPr spc="-30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pc="-25" dirty="0">
                <a:solidFill>
                  <a:srgbClr val="232323"/>
                </a:solidFill>
                <a:latin typeface="Calibri" panose="020F0502020204030204"/>
                <a:cs typeface="Calibri" panose="020F0502020204030204"/>
                <a:sym typeface="+mn-ea"/>
              </a:rPr>
              <a:t>y.</a:t>
            </a:r>
            <a:endParaRPr>
              <a:latin typeface="Calibri" panose="020F0502020204030204"/>
              <a:cs typeface="Calibri" panose="020F0502020204030204"/>
            </a:endParaRPr>
          </a:p>
          <a:p>
            <a:endParaRPr lang="en-US"/>
          </a:p>
        </p:txBody>
      </p:sp>
      <p:sp>
        <p:nvSpPr>
          <p:cNvPr id="45" name="object 45"/>
          <p:cNvSpPr txBox="1"/>
          <p:nvPr/>
        </p:nvSpPr>
        <p:spPr>
          <a:xfrm>
            <a:off x="7138670" y="834390"/>
            <a:ext cx="4668520" cy="2898140"/>
          </a:xfrm>
          <a:prstGeom prst="rect">
            <a:avLst/>
          </a:prstGeom>
          <a:solidFill>
            <a:srgbClr val="093D52"/>
          </a:solidFill>
          <a:ln w="7620">
            <a:solidFill>
              <a:srgbClr val="A75F09"/>
            </a:solidFill>
          </a:ln>
        </p:spPr>
        <p:txBody>
          <a:bodyPr vert="horz" wrap="square" lIns="0" tIns="53340" rIns="0" bIns="0" rtlCol="0">
            <a:noAutofit/>
          </a:bodyPr>
          <a:p>
            <a:pPr marL="45720">
              <a:lnSpc>
                <a:spcPct val="100000"/>
              </a:lnSpc>
              <a:spcBef>
                <a:spcPts val="420"/>
              </a:spcBef>
            </a:pPr>
            <a:r>
              <a:rPr sz="24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Example:</a:t>
            </a:r>
            <a:endParaRPr sz="2400">
              <a:latin typeface="Calibri" panose="020F0502020204030204"/>
              <a:cs typeface="Calibri" panose="020F0502020204030204"/>
            </a:endParaRPr>
          </a:p>
          <a:p>
            <a:pPr marL="274320" marR="825500" indent="-228600">
              <a:lnSpc>
                <a:spcPct val="100000"/>
              </a:lnSpc>
            </a:pPr>
            <a:r>
              <a:rPr sz="24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def</a:t>
            </a:r>
            <a:r>
              <a:rPr sz="2400" b="1" spc="-1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add(x,</a:t>
            </a:r>
            <a:r>
              <a:rPr sz="2400" b="1" spc="-1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400" b="1" spc="-2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y): </a:t>
            </a:r>
            <a:endParaRPr sz="2400" b="1" spc="-25" dirty="0">
              <a:solidFill>
                <a:srgbClr val="FFFFFF"/>
              </a:solidFill>
              <a:latin typeface="Calibri" panose="020F0502020204030204"/>
              <a:cs typeface="Calibri" panose="020F0502020204030204"/>
            </a:endParaRPr>
          </a:p>
          <a:p>
            <a:pPr marL="274320" marR="825500" indent="-228600">
              <a:lnSpc>
                <a:spcPct val="100000"/>
              </a:lnSpc>
            </a:pPr>
            <a:r>
              <a:rPr sz="2400" b="1" spc="-2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n-IN" sz="2400" b="1" spc="-2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 </a:t>
            </a:r>
            <a:r>
              <a:rPr sz="24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sum</a:t>
            </a:r>
            <a:r>
              <a:rPr sz="2400" b="1" spc="-2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= x</a:t>
            </a:r>
            <a:r>
              <a:rPr sz="2400" b="1" spc="-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+ </a:t>
            </a:r>
            <a:r>
              <a:rPr sz="2400" b="1" spc="-5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y </a:t>
            </a:r>
            <a:endParaRPr sz="2400" b="1" spc="-50" dirty="0">
              <a:solidFill>
                <a:srgbClr val="FFFFFF"/>
              </a:solidFill>
              <a:latin typeface="Calibri" panose="020F0502020204030204"/>
              <a:cs typeface="Calibri" panose="020F0502020204030204"/>
            </a:endParaRPr>
          </a:p>
          <a:p>
            <a:pPr marL="274320" marR="825500" indent="-228600">
              <a:lnSpc>
                <a:spcPct val="100000"/>
              </a:lnSpc>
            </a:pPr>
            <a:r>
              <a:rPr sz="2400" b="1" spc="-5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n-IN" sz="2400" b="1" spc="-5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 </a:t>
            </a:r>
            <a:r>
              <a:rPr sz="24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return</a:t>
            </a:r>
            <a:r>
              <a:rPr sz="2400" b="1" spc="-6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400" b="1" spc="-2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sum</a:t>
            </a:r>
            <a:endParaRPr sz="2400">
              <a:latin typeface="Calibri" panose="020F0502020204030204"/>
              <a:cs typeface="Calibri" panose="020F0502020204030204"/>
            </a:endParaRPr>
          </a:p>
          <a:p>
            <a:pPr marL="45720">
              <a:lnSpc>
                <a:spcPct val="100000"/>
              </a:lnSpc>
              <a:spcBef>
                <a:spcPts val="1685"/>
              </a:spcBef>
            </a:pPr>
            <a:r>
              <a:rPr sz="24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a,</a:t>
            </a:r>
            <a:r>
              <a:rPr sz="2400" b="1" spc="-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b</a:t>
            </a:r>
            <a:r>
              <a:rPr sz="2400" b="1" spc="-1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=</a:t>
            </a:r>
            <a:r>
              <a:rPr sz="24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10, </a:t>
            </a:r>
            <a:r>
              <a:rPr sz="2400" b="1" spc="-3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20</a:t>
            </a:r>
            <a:endParaRPr sz="2400">
              <a:latin typeface="Calibri" panose="020F0502020204030204"/>
              <a:cs typeface="Calibri" panose="020F0502020204030204"/>
            </a:endParaRPr>
          </a:p>
          <a:p>
            <a:pPr marL="45720">
              <a:lnSpc>
                <a:spcPct val="100000"/>
              </a:lnSpc>
            </a:pPr>
            <a:r>
              <a:rPr sz="24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ans</a:t>
            </a:r>
            <a:r>
              <a:rPr sz="2400" b="1" spc="-2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=</a:t>
            </a:r>
            <a:r>
              <a:rPr sz="2400" b="1" spc="-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sum(a,</a:t>
            </a:r>
            <a:r>
              <a:rPr sz="24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400" b="1" spc="-2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b)</a:t>
            </a:r>
            <a:endParaRPr sz="2400">
              <a:latin typeface="Calibri" panose="020F0502020204030204"/>
              <a:cs typeface="Calibri" panose="020F0502020204030204"/>
            </a:endParaRPr>
          </a:p>
          <a:p>
            <a:pPr marL="45720">
              <a:lnSpc>
                <a:spcPct val="100000"/>
              </a:lnSpc>
            </a:pPr>
            <a:r>
              <a:rPr sz="24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print(“Sum</a:t>
            </a:r>
            <a:r>
              <a:rPr sz="2400" b="1" spc="-6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=</a:t>
            </a:r>
            <a:r>
              <a:rPr sz="2400" b="1" spc="-2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400" b="1" spc="-6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“,</a:t>
            </a:r>
            <a:r>
              <a:rPr sz="2400" b="1" spc="-1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400" b="1" spc="-2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ans)</a:t>
            </a:r>
            <a:endParaRPr sz="24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7068185" y="4190365"/>
            <a:ext cx="3975735" cy="1534160"/>
            <a:chOff x="4521708" y="7298435"/>
            <a:chExt cx="1816735" cy="871855"/>
          </a:xfrm>
        </p:grpSpPr>
        <p:sp>
          <p:nvSpPr>
            <p:cNvPr id="47" name="object 47"/>
            <p:cNvSpPr/>
            <p:nvPr/>
          </p:nvSpPr>
          <p:spPr>
            <a:xfrm>
              <a:off x="4592574" y="7302245"/>
              <a:ext cx="1742439" cy="864235"/>
            </a:xfrm>
            <a:custGeom>
              <a:avLst/>
              <a:gdLst/>
              <a:ahLst/>
              <a:cxnLst/>
              <a:rect l="l" t="t" r="r" b="b"/>
              <a:pathLst>
                <a:path w="1742439" h="864234">
                  <a:moveTo>
                    <a:pt x="1741931" y="0"/>
                  </a:moveTo>
                  <a:lnTo>
                    <a:pt x="0" y="0"/>
                  </a:lnTo>
                  <a:lnTo>
                    <a:pt x="0" y="864107"/>
                  </a:lnTo>
                  <a:lnTo>
                    <a:pt x="1741931" y="864107"/>
                  </a:lnTo>
                  <a:lnTo>
                    <a:pt x="174193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p/>
          </p:txBody>
        </p:sp>
        <p:sp>
          <p:nvSpPr>
            <p:cNvPr id="48" name="object 48"/>
            <p:cNvSpPr/>
            <p:nvPr/>
          </p:nvSpPr>
          <p:spPr>
            <a:xfrm>
              <a:off x="4592574" y="7302245"/>
              <a:ext cx="1742439" cy="864235"/>
            </a:xfrm>
            <a:custGeom>
              <a:avLst/>
              <a:gdLst/>
              <a:ahLst/>
              <a:cxnLst/>
              <a:rect l="l" t="t" r="r" b="b"/>
              <a:pathLst>
                <a:path w="1742439" h="864234">
                  <a:moveTo>
                    <a:pt x="0" y="864107"/>
                  </a:moveTo>
                  <a:lnTo>
                    <a:pt x="1741931" y="864107"/>
                  </a:lnTo>
                  <a:lnTo>
                    <a:pt x="1741931" y="0"/>
                  </a:lnTo>
                  <a:lnTo>
                    <a:pt x="0" y="0"/>
                  </a:lnTo>
                  <a:lnTo>
                    <a:pt x="0" y="864107"/>
                  </a:lnTo>
                  <a:close/>
                </a:path>
              </a:pathLst>
            </a:custGeom>
            <a:solidFill>
              <a:schemeClr val="bg1"/>
            </a:solidFill>
            <a:ln w="7620">
              <a:solidFill>
                <a:srgbClr val="A75F09"/>
              </a:solidFill>
            </a:ln>
          </p:spPr>
          <p:txBody>
            <a:bodyPr wrap="square" lIns="0" tIns="0" rIns="0" bIns="0" rtlCol="0"/>
            <a:p/>
          </p:txBody>
        </p:sp>
        <p:pic>
          <p:nvPicPr>
            <p:cNvPr id="49" name="object 49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4521708" y="7458494"/>
              <a:ext cx="831926" cy="393026"/>
            </a:xfrm>
            <a:prstGeom prst="rect">
              <a:avLst/>
            </a:prstGeom>
          </p:spPr>
        </p:pic>
        <p:pic>
          <p:nvPicPr>
            <p:cNvPr id="50" name="object 5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0640" y="7458494"/>
              <a:ext cx="280238" cy="393026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21708" y="7671815"/>
              <a:ext cx="549948" cy="393026"/>
            </a:xfrm>
            <a:prstGeom prst="rect">
              <a:avLst/>
            </a:prstGeom>
          </p:spPr>
        </p:pic>
        <p:pic>
          <p:nvPicPr>
            <p:cNvPr id="52" name="object 5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879848" y="7671815"/>
              <a:ext cx="321335" cy="393026"/>
            </a:xfrm>
            <a:prstGeom prst="rect">
              <a:avLst/>
            </a:prstGeom>
          </p:spPr>
        </p:pic>
        <p:pic>
          <p:nvPicPr>
            <p:cNvPr id="53" name="object 5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009388" y="7671815"/>
              <a:ext cx="412826" cy="39302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" name="object 4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381000" y="101600"/>
          <a:ext cx="11590655" cy="64319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90655"/>
              </a:tblGrid>
              <a:tr h="692150">
                <a:tc>
                  <a:txBody>
                    <a:bodyPr/>
                    <a:p>
                      <a:pPr marR="38100" algn="l">
                        <a:lnSpc>
                          <a:spcPct val="200000"/>
                        </a:lnSpc>
                      </a:pPr>
                      <a:r>
                        <a:rPr sz="2400" b="1" i="1" spc="-10" dirty="0">
                          <a:solidFill>
                            <a:srgbClr val="FFFFFF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FUNCTIONS</a:t>
                      </a:r>
                      <a:endParaRPr sz="2400" b="1" i="1" spc="-10" dirty="0">
                        <a:solidFill>
                          <a:srgbClr val="FFFFFF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solidFill>
                      <a:srgbClr val="BC572C"/>
                    </a:solidFill>
                  </a:tcPr>
                </a:tc>
              </a:tr>
              <a:tr h="4881880">
                <a:tc>
                  <a:txBody>
                    <a:bodyPr/>
                    <a:p>
                      <a:pPr algn="l">
                        <a:lnSpc>
                          <a:spcPct val="200000"/>
                        </a:lnSpc>
                        <a:spcBef>
                          <a:spcPts val="885"/>
                        </a:spcBef>
                      </a:pPr>
                      <a:r>
                        <a:rPr sz="2800" b="1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DE</a:t>
                      </a:r>
                      <a:r>
                        <a:rPr sz="2800" b="1" u="sng" dirty="0">
                          <a:uFill>
                            <a:solidFill>
                              <a:srgbClr val="7E7E7E"/>
                            </a:solidFill>
                          </a:uFill>
                          <a:latin typeface="Times New Roman" panose="02020603050405020304" charset="0"/>
                          <a:cs typeface="Times New Roman" panose="02020603050405020304" charset="0"/>
                        </a:rPr>
                        <a:t>FINITION:</a:t>
                      </a:r>
                      <a:r>
                        <a:rPr sz="2800" b="1" u="sng" spc="-15" dirty="0">
                          <a:uFill>
                            <a:solidFill>
                              <a:srgbClr val="7E7E7E"/>
                            </a:solidFill>
                          </a:u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u="sng" dirty="0">
                          <a:uFill>
                            <a:solidFill>
                              <a:srgbClr val="7E7E7E"/>
                            </a:solidFill>
                          </a:uFill>
                          <a:latin typeface="Times New Roman" panose="02020603050405020304" charset="0"/>
                          <a:cs typeface="Times New Roman" panose="02020603050405020304" charset="0"/>
                        </a:rPr>
                        <a:t>A</a:t>
                      </a:r>
                      <a:r>
                        <a:rPr sz="2800" u="sng" spc="-25" dirty="0">
                          <a:uFill>
                            <a:solidFill>
                              <a:srgbClr val="7E7E7E"/>
                            </a:solidFill>
                          </a:u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u="sng" dirty="0">
                          <a:uFill>
                            <a:solidFill>
                              <a:srgbClr val="7E7E7E"/>
                            </a:solidFill>
                          </a:uFill>
                          <a:latin typeface="Times New Roman" panose="02020603050405020304" charset="0"/>
                          <a:cs typeface="Times New Roman" panose="02020603050405020304" charset="0"/>
                        </a:rPr>
                        <a:t>function</a:t>
                      </a:r>
                      <a:r>
                        <a:rPr sz="2800" u="sng" spc="-25" dirty="0">
                          <a:uFill>
                            <a:solidFill>
                              <a:srgbClr val="7E7E7E"/>
                            </a:solidFill>
                          </a:u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u="sng" dirty="0">
                          <a:uFill>
                            <a:solidFill>
                              <a:srgbClr val="7E7E7E"/>
                            </a:solidFill>
                          </a:uFill>
                          <a:latin typeface="Times New Roman" panose="02020603050405020304" charset="0"/>
                          <a:cs typeface="Times New Roman" panose="02020603050405020304" charset="0"/>
                        </a:rPr>
                        <a:t>is</a:t>
                      </a:r>
                      <a:r>
                        <a:rPr sz="2800" u="sng" spc="-10" dirty="0">
                          <a:uFill>
                            <a:solidFill>
                              <a:srgbClr val="7E7E7E"/>
                            </a:solidFill>
                          </a:u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u="sng" dirty="0">
                          <a:uFill>
                            <a:solidFill>
                              <a:srgbClr val="7E7E7E"/>
                            </a:solidFill>
                          </a:uFill>
                          <a:latin typeface="Times New Roman" panose="02020603050405020304" charset="0"/>
                          <a:cs typeface="Times New Roman" panose="02020603050405020304" charset="0"/>
                        </a:rPr>
                        <a:t>a</a:t>
                      </a:r>
                      <a:r>
                        <a:rPr sz="2800" u="sng" spc="-25" dirty="0">
                          <a:uFill>
                            <a:solidFill>
                              <a:srgbClr val="7E7E7E"/>
                            </a:solidFill>
                          </a:u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u="sng" dirty="0">
                          <a:uFill>
                            <a:solidFill>
                              <a:srgbClr val="7E7E7E"/>
                            </a:solidFill>
                          </a:uFill>
                          <a:latin typeface="Times New Roman" panose="02020603050405020304" charset="0"/>
                          <a:cs typeface="Times New Roman" panose="02020603050405020304" charset="0"/>
                        </a:rPr>
                        <a:t>block</a:t>
                      </a:r>
                      <a:r>
                        <a:rPr sz="2800" u="sng" spc="-20" dirty="0">
                          <a:uFill>
                            <a:solidFill>
                              <a:srgbClr val="7E7E7E"/>
                            </a:solidFill>
                          </a:u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u="sng" dirty="0">
                          <a:uFill>
                            <a:solidFill>
                              <a:srgbClr val="7E7E7E"/>
                            </a:solidFill>
                          </a:uFill>
                          <a:latin typeface="Times New Roman" panose="02020603050405020304" charset="0"/>
                          <a:cs typeface="Times New Roman" panose="02020603050405020304" charset="0"/>
                        </a:rPr>
                        <a:t>of</a:t>
                      </a:r>
                      <a:r>
                        <a:rPr sz="2800" u="sng" spc="-10" dirty="0">
                          <a:uFill>
                            <a:solidFill>
                              <a:srgbClr val="7E7E7E"/>
                            </a:solidFill>
                          </a:uFill>
                          <a:latin typeface="Times New Roman" panose="02020603050405020304" charset="0"/>
                          <a:cs typeface="Times New Roman" panose="02020603050405020304" charset="0"/>
                        </a:rPr>
                        <a:t> organized</a:t>
                      </a:r>
                      <a:r>
                        <a:rPr sz="2800" u="sng" spc="-25" dirty="0">
                          <a:uFill>
                            <a:solidFill>
                              <a:srgbClr val="7E7E7E"/>
                            </a:solidFill>
                          </a:u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u="sng" dirty="0">
                          <a:uFill>
                            <a:solidFill>
                              <a:srgbClr val="7E7E7E"/>
                            </a:solidFill>
                          </a:uFill>
                          <a:latin typeface="Times New Roman" panose="02020603050405020304" charset="0"/>
                          <a:cs typeface="Times New Roman" panose="02020603050405020304" charset="0"/>
                        </a:rPr>
                        <a:t>code</a:t>
                      </a:r>
                      <a:r>
                        <a:rPr sz="2800" u="sng" spc="-25" dirty="0">
                          <a:uFill>
                            <a:solidFill>
                              <a:srgbClr val="7E7E7E"/>
                            </a:solidFill>
                          </a:u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u="sng" spc="-20" dirty="0">
                          <a:uFill>
                            <a:solidFill>
                              <a:srgbClr val="7E7E7E"/>
                            </a:solidFill>
                          </a:uFill>
                          <a:latin typeface="Times New Roman" panose="02020603050405020304" charset="0"/>
                          <a:cs typeface="Times New Roman" panose="02020603050405020304" charset="0"/>
                        </a:rPr>
                        <a:t>t</a:t>
                      </a:r>
                      <a:r>
                        <a:rPr sz="2800" spc="-2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hat </a:t>
                      </a:r>
                      <a:r>
                        <a:rPr lang="en-IN" sz="2800" spc="-2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can be executed multiple times from different parts of program.</a:t>
                      </a:r>
                      <a:endParaRPr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 marL="384810" indent="-229870" algn="l">
                        <a:lnSpc>
                          <a:spcPct val="150000"/>
                        </a:lnSpc>
                        <a:spcBef>
                          <a:spcPts val="1505"/>
                        </a:spcBef>
                        <a:buFont typeface="Arial" panose="020B0604020202020204"/>
                        <a:buChar char="•"/>
                        <a:tabLst>
                          <a:tab pos="384810" algn="l"/>
                        </a:tabLst>
                      </a:pPr>
                      <a:r>
                        <a:rPr sz="2800" spc="-1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Two</a:t>
                      </a:r>
                      <a:r>
                        <a:rPr sz="2800" spc="-35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main</a:t>
                      </a:r>
                      <a:r>
                        <a:rPr sz="2800" spc="-3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b="1" spc="-1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advantages</a:t>
                      </a:r>
                      <a:r>
                        <a:rPr sz="2800" b="1" spc="-4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of</a:t>
                      </a:r>
                      <a:r>
                        <a:rPr sz="2800" spc="-35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spc="-1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functions:</a:t>
                      </a:r>
                      <a:endParaRPr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 marL="383540" marR="250190" indent="-228600" algn="l">
                        <a:lnSpc>
                          <a:spcPct val="150000"/>
                        </a:lnSpc>
                        <a:spcBef>
                          <a:spcPts val="105"/>
                        </a:spcBef>
                        <a:buFont typeface="Arial" panose="020B0604020202020204"/>
                        <a:buChar char="•"/>
                        <a:tabLst>
                          <a:tab pos="383540" algn="l"/>
                          <a:tab pos="384810" algn="l"/>
                        </a:tabLst>
                      </a:pP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	</a:t>
                      </a:r>
                      <a:r>
                        <a:rPr sz="2800" b="1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Modularity</a:t>
                      </a:r>
                      <a:r>
                        <a:rPr sz="2800" spc="19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</a:t>
                      </a:r>
                      <a:r>
                        <a:rPr sz="2800" spc="13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They</a:t>
                      </a:r>
                      <a:r>
                        <a:rPr sz="2800" spc="17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help</a:t>
                      </a:r>
                      <a:r>
                        <a:rPr sz="2800" spc="18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us</a:t>
                      </a:r>
                      <a:r>
                        <a:rPr sz="2800" spc="17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to</a:t>
                      </a:r>
                      <a:r>
                        <a:rPr sz="2800" spc="165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divide</a:t>
                      </a:r>
                      <a:r>
                        <a:rPr sz="2800" spc="175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our</a:t>
                      </a:r>
                      <a:r>
                        <a:rPr sz="2800" spc="165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program</a:t>
                      </a:r>
                      <a:r>
                        <a:rPr sz="2800" spc="175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into</a:t>
                      </a:r>
                      <a:r>
                        <a:rPr sz="2800" spc="17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spc="-1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multiple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tasks.</a:t>
                      </a:r>
                      <a:r>
                        <a:rPr sz="2800" spc="-2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For</a:t>
                      </a:r>
                      <a:r>
                        <a:rPr sz="2800" spc="-3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each</a:t>
                      </a:r>
                      <a:r>
                        <a:rPr sz="2800" spc="-25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task</a:t>
                      </a:r>
                      <a:r>
                        <a:rPr sz="2800" spc="-3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we</a:t>
                      </a:r>
                      <a:r>
                        <a:rPr sz="2800" spc="-3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can</a:t>
                      </a:r>
                      <a:r>
                        <a:rPr sz="2800" spc="-15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define</a:t>
                      </a:r>
                      <a:r>
                        <a:rPr sz="2800" spc="-25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a</a:t>
                      </a:r>
                      <a:r>
                        <a:rPr sz="2800" spc="-25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function.</a:t>
                      </a:r>
                      <a:r>
                        <a:rPr sz="2800" spc="-2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This</a:t>
                      </a:r>
                      <a:r>
                        <a:rPr sz="2800" spc="-25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makes</a:t>
                      </a:r>
                      <a:r>
                        <a:rPr sz="2800" spc="-25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the</a:t>
                      </a:r>
                      <a:r>
                        <a:rPr sz="2800" spc="-25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spc="-2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code </a:t>
                      </a:r>
                      <a:r>
                        <a:rPr sz="2800" spc="-1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modular.</a:t>
                      </a:r>
                      <a:endParaRPr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 marL="383540" marR="251460" indent="-228600" algn="l">
                        <a:lnSpc>
                          <a:spcPct val="150000"/>
                        </a:lnSpc>
                        <a:spcBef>
                          <a:spcPts val="45"/>
                        </a:spcBef>
                        <a:buFont typeface="Arial" panose="020B0604020202020204"/>
                        <a:buChar char="•"/>
                        <a:tabLst>
                          <a:tab pos="383540" algn="l"/>
                          <a:tab pos="384810" algn="l"/>
                        </a:tabLst>
                      </a:pP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	</a:t>
                      </a:r>
                      <a:r>
                        <a:rPr sz="2800" b="1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Code</a:t>
                      </a:r>
                      <a:r>
                        <a:rPr sz="2800" b="1" spc="265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b="1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reusability</a:t>
                      </a:r>
                      <a:r>
                        <a:rPr sz="2800" b="1" spc="28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</a:t>
                      </a:r>
                      <a:r>
                        <a:rPr sz="2800" spc="225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Functions</a:t>
                      </a:r>
                      <a:r>
                        <a:rPr sz="2800" spc="265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provide</a:t>
                      </a:r>
                      <a:r>
                        <a:rPr sz="2800" spc="26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a</a:t>
                      </a:r>
                      <a:r>
                        <a:rPr sz="2800" spc="275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reuse</a:t>
                      </a:r>
                      <a:r>
                        <a:rPr sz="2800" spc="275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mechanism.</a:t>
                      </a:r>
                      <a:r>
                        <a:rPr sz="2800" spc="265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spc="-25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The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same</a:t>
                      </a:r>
                      <a:r>
                        <a:rPr sz="2800" spc="-25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function</a:t>
                      </a:r>
                      <a:r>
                        <a:rPr sz="2800" spc="-15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can</a:t>
                      </a:r>
                      <a:r>
                        <a:rPr sz="2800" spc="-2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be</a:t>
                      </a:r>
                      <a:r>
                        <a:rPr sz="2800" spc="-2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called</a:t>
                      </a:r>
                      <a:r>
                        <a:rPr sz="2800" spc="-3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any</a:t>
                      </a:r>
                      <a:r>
                        <a:rPr sz="2800" spc="-35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no.</a:t>
                      </a:r>
                      <a:r>
                        <a:rPr sz="2800" spc="-15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of</a:t>
                      </a:r>
                      <a:r>
                        <a:rPr sz="2800" spc="-3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2800" spc="-10" dirty="0">
                          <a:latin typeface="Times New Roman" panose="02020603050405020304" charset="0"/>
                          <a:cs typeface="Times New Roman" panose="02020603050405020304" charset="0"/>
                        </a:rPr>
                        <a:t>times.</a:t>
                      </a:r>
                      <a:endParaRPr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112395" marB="0">
                    <a:lnB w="38100">
                      <a:solidFill>
                        <a:srgbClr val="E38312"/>
                      </a:solidFill>
                      <a:prstDash val="solid"/>
                    </a:lnB>
                  </a:tcPr>
                </a:tc>
              </a:tr>
              <a:tr h="857885">
                <a:tc>
                  <a:txBody>
                    <a:bodyPr/>
                    <a:p>
                      <a:pPr algn="l">
                        <a:lnSpc>
                          <a:spcPct val="200000"/>
                        </a:lnSpc>
                        <a:spcBef>
                          <a:spcPts val="190"/>
                        </a:spcBef>
                      </a:pPr>
                      <a:endParaRPr sz="2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 marR="526415" algn="l">
                        <a:lnSpc>
                          <a:spcPct val="200000"/>
                        </a:lnSpc>
                      </a:pPr>
                      <a:endParaRPr sz="2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24130" marB="0">
                    <a:lnT w="38100">
                      <a:solidFill>
                        <a:srgbClr val="E38312"/>
                      </a:solidFill>
                      <a:prstDash val="solid"/>
                    </a:lnT>
                    <a:solidFill>
                      <a:srgbClr val="BC572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 b="1">
                <a:sym typeface="+mn-ea"/>
              </a:rPr>
              <a:t>Arbitrary Arguments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1920"/>
            <a:ext cx="6939915" cy="4785360"/>
          </a:xfrm>
        </p:spPr>
        <p:txBody>
          <a:bodyPr>
            <a:normAutofit lnSpcReduction="10000"/>
          </a:bodyPr>
          <a:p>
            <a:endParaRPr lang="en-US" altLang="en-US" sz="3200"/>
          </a:p>
          <a:p>
            <a:r>
              <a:rPr lang="en-US" altLang="en-US" sz="3200"/>
              <a:t>We may not always know how many arguments we’ll get.</a:t>
            </a:r>
            <a:endParaRPr lang="en-US" altLang="en-US" sz="3200"/>
          </a:p>
          <a:p>
            <a:endParaRPr lang="en-US" altLang="en-US" sz="3200"/>
          </a:p>
          <a:p>
            <a:r>
              <a:rPr lang="en-US" altLang="en-US" sz="3200"/>
              <a:t>In that case, we use an asterisk(*)before an argument name.</a:t>
            </a:r>
            <a:endParaRPr lang="en-US" altLang="en-US" sz="3200"/>
          </a:p>
          <a:p>
            <a:endParaRPr lang="en-US" altLang="en-US" sz="3200"/>
          </a:p>
          <a:p>
            <a:r>
              <a:rPr lang="en-US" altLang="en-US" sz="3200"/>
              <a:t>Arbitrary arguments are used when</a:t>
            </a:r>
            <a:r>
              <a:rPr lang="en-IN" altLang="en-US" sz="3200"/>
              <a:t> </a:t>
            </a:r>
            <a:r>
              <a:rPr lang="en-US" altLang="en-US" sz="3200"/>
              <a:t>it is not sure about the number of</a:t>
            </a:r>
            <a:r>
              <a:rPr lang="en-IN" altLang="en-US" sz="3200"/>
              <a:t>  </a:t>
            </a:r>
            <a:r>
              <a:rPr lang="en-US" altLang="en-US" sz="3200"/>
              <a:t>arguments</a:t>
            </a:r>
            <a:r>
              <a:rPr lang="en-IN" altLang="en-US" sz="3200"/>
              <a:t> </a:t>
            </a:r>
            <a:r>
              <a:rPr lang="en-US" altLang="en-US" sz="3200"/>
              <a:t>to</a:t>
            </a:r>
            <a:r>
              <a:rPr lang="en-IN" altLang="en-US" sz="3200"/>
              <a:t> </a:t>
            </a:r>
            <a:r>
              <a:rPr lang="en-US" altLang="en-US" sz="3200"/>
              <a:t>be</a:t>
            </a:r>
            <a:r>
              <a:rPr lang="en-IN" altLang="en-US" sz="3200"/>
              <a:t> </a:t>
            </a:r>
            <a:r>
              <a:rPr lang="en-US" altLang="en-US" sz="3200"/>
              <a:t>passed</a:t>
            </a:r>
            <a:r>
              <a:rPr lang="en-IN" altLang="en-US" sz="3200"/>
              <a:t> </a:t>
            </a:r>
            <a:r>
              <a:rPr lang="en-US" altLang="en-US" sz="3200"/>
              <a:t>to</a:t>
            </a:r>
            <a:r>
              <a:rPr lang="en-IN" altLang="en-US" sz="3200"/>
              <a:t> </a:t>
            </a:r>
            <a:r>
              <a:rPr lang="en-US" altLang="en-US" sz="3200"/>
              <a:t>the</a:t>
            </a:r>
            <a:r>
              <a:rPr lang="en-IN" altLang="en-US" sz="3200"/>
              <a:t> </a:t>
            </a:r>
            <a:r>
              <a:rPr lang="en-US" altLang="en-US" sz="3200"/>
              <a:t>function.</a:t>
            </a:r>
            <a:endParaRPr lang="en-US" altLang="en-US" sz="3200"/>
          </a:p>
        </p:txBody>
      </p:sp>
      <p:graphicFrame>
        <p:nvGraphicFramePr>
          <p:cNvPr id="16" name="object 16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7453630" y="784860"/>
          <a:ext cx="4510405" cy="31565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10405"/>
              </a:tblGrid>
              <a:tr h="1527810">
                <a:tc>
                  <a:txBody>
                    <a:bodyPr/>
                    <a:p>
                      <a:pPr marL="100965">
                        <a:lnSpc>
                          <a:spcPct val="100000"/>
                        </a:lnSpc>
                        <a:spcBef>
                          <a:spcPts val="1350"/>
                        </a:spcBef>
                      </a:pPr>
                      <a:r>
                        <a:rPr sz="2400" b="1" spc="-10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Example:</a:t>
                      </a:r>
                      <a:endParaRPr sz="2400">
                        <a:solidFill>
                          <a:schemeClr val="tx1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329565" marR="1165225" indent="-228600">
                        <a:lnSpc>
                          <a:spcPct val="100000"/>
                        </a:lnSpc>
                      </a:pPr>
                      <a:r>
                        <a:rPr sz="2400" b="1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def</a:t>
                      </a:r>
                      <a:r>
                        <a:rPr sz="2400" b="1" spc="-20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400" b="1" spc="-10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add(*num): </a:t>
                      </a:r>
                      <a:r>
                        <a:rPr sz="2400" b="1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sum</a:t>
                      </a:r>
                      <a:r>
                        <a:rPr sz="2400" b="1" spc="-25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400" b="1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=</a:t>
                      </a:r>
                      <a:r>
                        <a:rPr sz="2400" b="1" spc="-5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400" b="1" spc="-50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0</a:t>
                      </a:r>
                      <a:endParaRPr sz="2400">
                        <a:solidFill>
                          <a:schemeClr val="tx1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558165" marR="1127125" indent="-2286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400" b="1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for</a:t>
                      </a:r>
                      <a:r>
                        <a:rPr sz="2400" b="1" spc="-15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400" b="1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n</a:t>
                      </a:r>
                      <a:r>
                        <a:rPr sz="2400" b="1" spc="-15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400" b="1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in</a:t>
                      </a:r>
                      <a:r>
                        <a:rPr sz="2400" b="1" spc="-20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 num: </a:t>
                      </a:r>
                      <a:r>
                        <a:rPr sz="2400" b="1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sum</a:t>
                      </a:r>
                      <a:r>
                        <a:rPr sz="2400" b="1" spc="-30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400" b="1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+=</a:t>
                      </a:r>
                      <a:r>
                        <a:rPr sz="2400" b="1" spc="-10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400" b="1" spc="-50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n</a:t>
                      </a:r>
                      <a:endParaRPr sz="2400" b="1" spc="-50" dirty="0">
                        <a:solidFill>
                          <a:schemeClr val="tx1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171450" marB="0"/>
                </a:tc>
              </a:tr>
              <a:tr h="372745">
                <a:tc>
                  <a:txBody>
                    <a:bodyPr/>
                    <a:p>
                      <a:pPr marL="329565">
                        <a:lnSpc>
                          <a:spcPts val="1560"/>
                        </a:lnSpc>
                      </a:pPr>
                      <a:r>
                        <a:rPr sz="2400" b="1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return</a:t>
                      </a:r>
                      <a:r>
                        <a:rPr sz="2400" b="1" spc="-60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400" b="1" spc="-25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sum</a:t>
                      </a:r>
                      <a:endParaRPr sz="2400" b="1" spc="-25" dirty="0">
                        <a:solidFill>
                          <a:schemeClr val="tx1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329565">
                        <a:lnSpc>
                          <a:spcPts val="1560"/>
                        </a:lnSpc>
                      </a:pPr>
                      <a:endParaRPr sz="2400" b="1" spc="-25" dirty="0">
                        <a:solidFill>
                          <a:schemeClr val="tx1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1256030">
                <a:tc>
                  <a:txBody>
                    <a:bodyPr/>
                    <a:p>
                      <a:pPr marL="100965">
                        <a:lnSpc>
                          <a:spcPts val="1345"/>
                        </a:lnSpc>
                      </a:pPr>
                      <a:r>
                        <a:rPr sz="2400" b="1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ans</a:t>
                      </a:r>
                      <a:r>
                        <a:rPr sz="2400" b="1" spc="-35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400" b="1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=</a:t>
                      </a:r>
                      <a:r>
                        <a:rPr sz="2400" b="1" spc="-20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400" b="1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add(10,</a:t>
                      </a:r>
                      <a:r>
                        <a:rPr sz="2400" b="1" spc="-15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400" b="1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20,</a:t>
                      </a:r>
                      <a:r>
                        <a:rPr sz="2400" b="1" spc="-15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400" b="1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30,</a:t>
                      </a:r>
                      <a:r>
                        <a:rPr sz="2400" b="1" spc="-10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400" b="1" spc="-25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40)</a:t>
                      </a:r>
                      <a:endParaRPr sz="2400">
                        <a:solidFill>
                          <a:schemeClr val="tx1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100965">
                        <a:lnSpc>
                          <a:spcPct val="100000"/>
                        </a:lnSpc>
                      </a:pPr>
                      <a:r>
                        <a:rPr sz="2400" b="1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print(“Sum</a:t>
                      </a:r>
                      <a:r>
                        <a:rPr sz="2400" b="1" spc="-60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400" b="1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=</a:t>
                      </a:r>
                      <a:r>
                        <a:rPr sz="2400" b="1" spc="-20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400" b="1" spc="-65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“,</a:t>
                      </a:r>
                      <a:r>
                        <a:rPr sz="2400" b="1" spc="-15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400" b="1" spc="-20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ans)</a:t>
                      </a:r>
                      <a:endParaRPr sz="2400" b="1" spc="-20" dirty="0">
                        <a:solidFill>
                          <a:schemeClr val="tx1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4" name="Text Box 3"/>
          <p:cNvSpPr txBox="1"/>
          <p:nvPr/>
        </p:nvSpPr>
        <p:spPr>
          <a:xfrm>
            <a:off x="7639685" y="3789045"/>
            <a:ext cx="4324350" cy="1243965"/>
          </a:xfrm>
          <a:prstGeom prst="rect">
            <a:avLst/>
          </a:pr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wrap="square" rtlCol="0" anchor="t">
            <a:noAutofit/>
          </a:bodyPr>
          <a:p>
            <a:pPr marL="45720" marR="1457325">
              <a:lnSpc>
                <a:spcPct val="100000"/>
              </a:lnSpc>
              <a:spcBef>
                <a:spcPts val="1190"/>
              </a:spcBef>
            </a:pPr>
            <a:r>
              <a:rPr sz="2800" spc="-10" dirty="0">
                <a:latin typeface="Calibri" panose="020F0502020204030204"/>
                <a:cs typeface="Calibri" panose="020F0502020204030204"/>
                <a:sym typeface="+mn-ea"/>
              </a:rPr>
              <a:t>OUTPUT: </a:t>
            </a:r>
            <a:endParaRPr sz="2800" spc="-10" dirty="0">
              <a:latin typeface="Calibri" panose="020F0502020204030204"/>
              <a:cs typeface="Calibri" panose="020F0502020204030204"/>
              <a:sym typeface="+mn-ea"/>
            </a:endParaRPr>
          </a:p>
          <a:p>
            <a:pPr marL="45720" marR="1457325">
              <a:lnSpc>
                <a:spcPct val="100000"/>
              </a:lnSpc>
              <a:spcBef>
                <a:spcPts val="1190"/>
              </a:spcBef>
            </a:pP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Sum</a:t>
            </a:r>
            <a:r>
              <a:rPr sz="2800" spc="-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=</a:t>
            </a:r>
            <a:r>
              <a:rPr sz="2800" spc="-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spc="-25" dirty="0">
                <a:latin typeface="Calibri" panose="020F0502020204030204"/>
                <a:cs typeface="Calibri" panose="020F0502020204030204"/>
                <a:sym typeface="+mn-ea"/>
              </a:rPr>
              <a:t>100</a:t>
            </a:r>
            <a:endParaRPr lang="en-US" sz="2800" spc="-25" dirty="0">
              <a:latin typeface="Calibri" panose="020F0502020204030204"/>
              <a:cs typeface="Calibri" panose="020F0502020204030204"/>
              <a:sym typeface="+mn-e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IN" altLang="en-US" b="1"/>
              <a:t>SCOPE OF VARIABLES</a:t>
            </a:r>
            <a:endParaRPr lang="en-IN" alt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 marL="369570" marR="255905" indent="-228600">
              <a:lnSpc>
                <a:spcPct val="100000"/>
              </a:lnSpc>
              <a:buFont typeface="Arial" panose="020B0604020202020204"/>
              <a:buChar char="•"/>
              <a:tabLst>
                <a:tab pos="369570" algn="l"/>
              </a:tabLst>
            </a:pP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All</a:t>
            </a:r>
            <a:r>
              <a:rPr sz="2800" spc="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variables</a:t>
            </a:r>
            <a:r>
              <a:rPr sz="2800" spc="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in</a:t>
            </a:r>
            <a:r>
              <a:rPr sz="2800" spc="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z="2800" spc="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program</a:t>
            </a:r>
            <a:r>
              <a:rPr sz="2800" spc="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may</a:t>
            </a:r>
            <a:r>
              <a:rPr sz="2800" spc="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not</a:t>
            </a:r>
            <a:r>
              <a:rPr sz="2800" spc="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be</a:t>
            </a:r>
            <a:r>
              <a:rPr sz="2800" spc="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accessible</a:t>
            </a:r>
            <a:r>
              <a:rPr sz="2800" spc="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at</a:t>
            </a:r>
            <a:r>
              <a:rPr sz="2800" spc="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all</a:t>
            </a:r>
            <a:r>
              <a:rPr sz="2800" spc="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locations</a:t>
            </a:r>
            <a:r>
              <a:rPr sz="2800" spc="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spc="-25" dirty="0">
                <a:latin typeface="Calibri" panose="020F0502020204030204"/>
                <a:cs typeface="Calibri" panose="020F0502020204030204"/>
                <a:sym typeface="+mn-ea"/>
              </a:rPr>
              <a:t>in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that</a:t>
            </a:r>
            <a:r>
              <a:rPr sz="2800" spc="-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spc="-10" dirty="0">
                <a:latin typeface="Calibri" panose="020F0502020204030204"/>
                <a:cs typeface="Calibri" panose="020F0502020204030204"/>
                <a:sym typeface="+mn-ea"/>
              </a:rPr>
              <a:t>program.</a:t>
            </a:r>
            <a:endParaRPr sz="2800">
              <a:latin typeface="Calibri" panose="020F0502020204030204"/>
              <a:cs typeface="Calibri" panose="020F0502020204030204"/>
            </a:endParaRPr>
          </a:p>
          <a:p>
            <a:pPr marL="369570" indent="-228600">
              <a:lnSpc>
                <a:spcPct val="100000"/>
              </a:lnSpc>
              <a:buFont typeface="Arial" panose="020B0604020202020204"/>
              <a:buChar char="•"/>
              <a:tabLst>
                <a:tab pos="369570" algn="l"/>
              </a:tabLst>
            </a:pP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This</a:t>
            </a:r>
            <a:r>
              <a:rPr sz="2800" spc="-4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depends</a:t>
            </a:r>
            <a:r>
              <a:rPr sz="2800"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on</a:t>
            </a:r>
            <a:r>
              <a:rPr sz="2800" spc="-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where</a:t>
            </a:r>
            <a:r>
              <a:rPr sz="2800"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we</a:t>
            </a:r>
            <a:r>
              <a:rPr sz="2800" spc="-5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have</a:t>
            </a:r>
            <a:r>
              <a:rPr sz="2800"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declared</a:t>
            </a:r>
            <a:r>
              <a:rPr sz="2800" spc="-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z="2800" spc="-4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spc="-10" dirty="0">
                <a:latin typeface="Calibri" panose="020F0502020204030204"/>
                <a:cs typeface="Calibri" panose="020F0502020204030204"/>
                <a:sym typeface="+mn-ea"/>
              </a:rPr>
              <a:t>variable.</a:t>
            </a:r>
            <a:endParaRPr sz="2800">
              <a:latin typeface="Calibri" panose="020F0502020204030204"/>
              <a:cs typeface="Calibri" panose="020F0502020204030204"/>
            </a:endParaRPr>
          </a:p>
          <a:p>
            <a:pPr marL="369570" marR="259080" indent="-228600">
              <a:lnSpc>
                <a:spcPct val="100000"/>
              </a:lnSpc>
              <a:spcBef>
                <a:spcPts val="120"/>
              </a:spcBef>
              <a:buFont typeface="Arial" panose="020B0604020202020204"/>
              <a:buChar char="•"/>
              <a:tabLst>
                <a:tab pos="369570" algn="l"/>
              </a:tabLst>
            </a:pP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sz="2800" spc="19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scope</a:t>
            </a:r>
            <a:r>
              <a:rPr sz="2800" spc="204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of</a:t>
            </a:r>
            <a:r>
              <a:rPr sz="2800" spc="21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z="2800" spc="2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variable</a:t>
            </a:r>
            <a:r>
              <a:rPr sz="2800" spc="204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determines</a:t>
            </a:r>
            <a:r>
              <a:rPr sz="2800" spc="2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sz="2800" spc="20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portion</a:t>
            </a:r>
            <a:r>
              <a:rPr sz="2800" spc="2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of</a:t>
            </a:r>
            <a:r>
              <a:rPr sz="2800" spc="21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sz="2800" spc="20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spc="-10" dirty="0">
                <a:latin typeface="Calibri" panose="020F0502020204030204"/>
                <a:cs typeface="Calibri" panose="020F0502020204030204"/>
                <a:sym typeface="+mn-ea"/>
              </a:rPr>
              <a:t>program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where</a:t>
            </a:r>
            <a:r>
              <a:rPr sz="2800" spc="-1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it</a:t>
            </a:r>
            <a:r>
              <a:rPr sz="2800"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can</a:t>
            </a:r>
            <a:r>
              <a:rPr sz="2800" spc="-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be</a:t>
            </a:r>
            <a:r>
              <a:rPr sz="2800" spc="-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spc="-10" dirty="0">
                <a:latin typeface="Calibri" panose="020F0502020204030204"/>
                <a:cs typeface="Calibri" panose="020F0502020204030204"/>
                <a:sym typeface="+mn-ea"/>
              </a:rPr>
              <a:t>accessed.</a:t>
            </a:r>
            <a:endParaRPr sz="2800">
              <a:latin typeface="Calibri" panose="020F0502020204030204"/>
              <a:cs typeface="Calibri" panose="020F0502020204030204"/>
            </a:endParaRPr>
          </a:p>
          <a:p>
            <a:pPr marL="369570" indent="-228600">
              <a:lnSpc>
                <a:spcPct val="100000"/>
              </a:lnSpc>
              <a:buFont typeface="Arial" panose="020B0604020202020204"/>
              <a:buChar char="•"/>
              <a:tabLst>
                <a:tab pos="369570" algn="l"/>
              </a:tabLst>
            </a:pP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There</a:t>
            </a:r>
            <a:r>
              <a:rPr sz="2800" spc="-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are</a:t>
            </a:r>
            <a:r>
              <a:rPr sz="2800"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two</a:t>
            </a:r>
            <a:r>
              <a:rPr sz="2800" spc="-4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basic</a:t>
            </a:r>
            <a:r>
              <a:rPr sz="2800" spc="-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scopes</a:t>
            </a:r>
            <a:r>
              <a:rPr sz="2800"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of</a:t>
            </a:r>
            <a:r>
              <a:rPr sz="2800"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variables</a:t>
            </a:r>
            <a:r>
              <a:rPr sz="2800"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in</a:t>
            </a:r>
            <a:r>
              <a:rPr sz="2800"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spc="-10" dirty="0">
                <a:latin typeface="Calibri" panose="020F0502020204030204"/>
                <a:cs typeface="Calibri" panose="020F0502020204030204"/>
                <a:sym typeface="+mn-ea"/>
              </a:rPr>
              <a:t>Python-</a:t>
            </a:r>
            <a:endParaRPr sz="2800">
              <a:latin typeface="Calibri" panose="020F0502020204030204"/>
              <a:cs typeface="Calibri" panose="020F0502020204030204"/>
            </a:endParaRPr>
          </a:p>
          <a:p>
            <a:pPr marL="824230" lvl="1" indent="-256540">
              <a:lnSpc>
                <a:spcPct val="100000"/>
              </a:lnSpc>
              <a:buAutoNum type="arabicPeriod"/>
              <a:tabLst>
                <a:tab pos="824230" algn="l"/>
              </a:tabLst>
            </a:pP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Global</a:t>
            </a:r>
            <a:r>
              <a:rPr sz="2800"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spc="-10" dirty="0">
                <a:latin typeface="Calibri" panose="020F0502020204030204"/>
                <a:cs typeface="Calibri" panose="020F0502020204030204"/>
                <a:sym typeface="+mn-ea"/>
              </a:rPr>
              <a:t>scope</a:t>
            </a:r>
            <a:endParaRPr sz="2800">
              <a:latin typeface="Calibri" panose="020F0502020204030204"/>
              <a:cs typeface="Calibri" panose="020F0502020204030204"/>
            </a:endParaRPr>
          </a:p>
          <a:p>
            <a:pPr marL="824230" lvl="1" indent="-256540">
              <a:lnSpc>
                <a:spcPct val="100000"/>
              </a:lnSpc>
              <a:buAutoNum type="arabicPeriod"/>
              <a:tabLst>
                <a:tab pos="824230" algn="l"/>
              </a:tabLst>
            </a:pPr>
            <a:r>
              <a:rPr sz="2800" dirty="0">
                <a:latin typeface="Calibri" panose="020F0502020204030204"/>
                <a:cs typeface="Calibri" panose="020F0502020204030204"/>
                <a:sym typeface="+mn-ea"/>
              </a:rPr>
              <a:t>Local</a:t>
            </a:r>
            <a:r>
              <a:rPr sz="2800"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2800" spc="-10" dirty="0">
                <a:latin typeface="Calibri" panose="020F0502020204030204"/>
                <a:cs typeface="Calibri" panose="020F0502020204030204"/>
                <a:sym typeface="+mn-ea"/>
              </a:rPr>
              <a:t>scope</a:t>
            </a:r>
            <a:endParaRPr sz="2800">
              <a:latin typeface="Calibri" panose="020F0502020204030204"/>
              <a:cs typeface="Calibri" panose="020F0502020204030204"/>
            </a:endParaRPr>
          </a:p>
          <a:p>
            <a:pPr>
              <a:lnSpc>
                <a:spcPct val="100000"/>
              </a:lnSpc>
            </a:pPr>
            <a:endParaRPr lang="en-US" sz="2800">
              <a:latin typeface="Calibri" panose="020F0502020204030204"/>
              <a:cs typeface="Calibri" panose="020F0502020204030204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95275"/>
            <a:ext cx="10515600" cy="5882005"/>
          </a:xfrm>
        </p:spPr>
        <p:txBody>
          <a:bodyPr>
            <a:normAutofit lnSpcReduction="10000"/>
          </a:bodyPr>
          <a:p>
            <a:pPr marL="133985">
              <a:lnSpc>
                <a:spcPct val="100000"/>
              </a:lnSpc>
              <a:spcBef>
                <a:spcPts val="5"/>
              </a:spcBef>
              <a:tabLst>
                <a:tab pos="5580380" algn="l"/>
              </a:tabLst>
            </a:pPr>
            <a:r>
              <a:rPr sz="3200" b="1" dirty="0">
                <a:latin typeface="Calibri" panose="020F0502020204030204"/>
                <a:cs typeface="Calibri" panose="020F0502020204030204"/>
                <a:sym typeface="+mn-ea"/>
              </a:rPr>
              <a:t>Glob</a:t>
            </a:r>
            <a:r>
              <a:rPr sz="3200" b="1" u="sng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al</a:t>
            </a:r>
            <a:r>
              <a:rPr sz="3200" b="1" u="sng" spc="-40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u="sng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Scope</a:t>
            </a:r>
            <a:r>
              <a:rPr sz="3200" b="1" u="sng" spc="-30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u="sng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of</a:t>
            </a:r>
            <a:r>
              <a:rPr sz="3200" b="1" u="sng" spc="-20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u="sng" spc="-10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Variables</a:t>
            </a:r>
            <a:r>
              <a:rPr sz="3200" b="1" u="sng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	</a:t>
            </a:r>
            <a:endParaRPr sz="3200">
              <a:latin typeface="Calibri" panose="020F0502020204030204"/>
              <a:cs typeface="Calibri" panose="020F0502020204030204"/>
            </a:endParaRPr>
          </a:p>
          <a:p>
            <a:pPr marL="363220" indent="-229235">
              <a:lnSpc>
                <a:spcPct val="100000"/>
              </a:lnSpc>
              <a:buFont typeface="Arial" panose="020B0604020202020204"/>
              <a:buChar char="•"/>
              <a:tabLst>
                <a:tab pos="363220" algn="l"/>
              </a:tabLst>
            </a:pPr>
            <a:r>
              <a:rPr sz="3200" spc="-10" dirty="0">
                <a:latin typeface="Calibri" panose="020F0502020204030204"/>
                <a:cs typeface="Calibri" panose="020F0502020204030204"/>
                <a:sym typeface="+mn-ea"/>
              </a:rPr>
              <a:t>Variables</a:t>
            </a:r>
            <a:r>
              <a:rPr sz="3200" spc="-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defined</a:t>
            </a:r>
            <a:r>
              <a:rPr sz="3200" spc="-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outside</a:t>
            </a:r>
            <a:r>
              <a:rPr sz="3200"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z="3200" spc="-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function</a:t>
            </a:r>
            <a:r>
              <a:rPr sz="3200" spc="-4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body</a:t>
            </a:r>
            <a:r>
              <a:rPr sz="3200" spc="-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have</a:t>
            </a:r>
            <a:r>
              <a:rPr sz="3200"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z="3200" spc="-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global</a:t>
            </a:r>
            <a:r>
              <a:rPr sz="3200"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  <a:sym typeface="+mn-ea"/>
              </a:rPr>
              <a:t>scope.</a:t>
            </a:r>
            <a:endParaRPr sz="3200">
              <a:latin typeface="Calibri" panose="020F0502020204030204"/>
              <a:cs typeface="Calibri" panose="020F0502020204030204"/>
            </a:endParaRPr>
          </a:p>
          <a:p>
            <a:pPr marL="363220" marR="264160" indent="-229235">
              <a:lnSpc>
                <a:spcPct val="100000"/>
              </a:lnSpc>
              <a:spcBef>
                <a:spcPts val="120"/>
              </a:spcBef>
              <a:buFont typeface="Arial" panose="020B0604020202020204"/>
              <a:buChar char="•"/>
              <a:tabLst>
                <a:tab pos="363220" algn="l"/>
              </a:tabLst>
            </a:pP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They</a:t>
            </a:r>
            <a:r>
              <a:rPr sz="3200" spc="105" dirty="0"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can</a:t>
            </a:r>
            <a:r>
              <a:rPr sz="3200" spc="105" dirty="0"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be</a:t>
            </a:r>
            <a:r>
              <a:rPr sz="3200" spc="100" dirty="0"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accessed</a:t>
            </a:r>
            <a:r>
              <a:rPr sz="3200" spc="100" dirty="0"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throughout</a:t>
            </a:r>
            <a:r>
              <a:rPr sz="3200" spc="110" dirty="0"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sz="3200" spc="100" dirty="0"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program</a:t>
            </a:r>
            <a:r>
              <a:rPr sz="3200" spc="95" dirty="0"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body</a:t>
            </a:r>
            <a:r>
              <a:rPr sz="3200" spc="105" dirty="0"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by</a:t>
            </a:r>
            <a:r>
              <a:rPr sz="3200" spc="100" dirty="0"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3200" spc="-25" dirty="0">
                <a:latin typeface="Calibri" panose="020F0502020204030204"/>
                <a:cs typeface="Calibri" panose="020F0502020204030204"/>
                <a:sym typeface="+mn-ea"/>
              </a:rPr>
              <a:t>all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functions</a:t>
            </a:r>
            <a:r>
              <a:rPr sz="3200" spc="-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from</a:t>
            </a:r>
            <a:r>
              <a:rPr sz="3200"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any</a:t>
            </a:r>
            <a:r>
              <a:rPr sz="3200" spc="-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part</a:t>
            </a:r>
            <a:r>
              <a:rPr sz="3200"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of</a:t>
            </a:r>
            <a:r>
              <a:rPr sz="3200" spc="-4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sz="3200"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  <a:sym typeface="+mn-ea"/>
              </a:rPr>
              <a:t>program.</a:t>
            </a:r>
            <a:endParaRPr sz="3200">
              <a:latin typeface="Calibri" panose="020F0502020204030204"/>
              <a:cs typeface="Calibri" panose="020F0502020204030204"/>
            </a:endParaRPr>
          </a:p>
          <a:p>
            <a:pPr marL="363220" indent="-229235">
              <a:lnSpc>
                <a:spcPct val="100000"/>
              </a:lnSpc>
              <a:buFont typeface="Arial" panose="020B0604020202020204"/>
              <a:buChar char="•"/>
              <a:tabLst>
                <a:tab pos="363220" algn="l"/>
              </a:tabLst>
            </a:pP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Such</a:t>
            </a:r>
            <a:r>
              <a:rPr sz="3200" spc="-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variables</a:t>
            </a:r>
            <a:r>
              <a:rPr sz="3200" spc="-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are</a:t>
            </a:r>
            <a:r>
              <a:rPr sz="3200"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called</a:t>
            </a:r>
            <a:r>
              <a:rPr sz="3200"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as</a:t>
            </a:r>
            <a:r>
              <a:rPr sz="3200"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global</a:t>
            </a:r>
            <a:r>
              <a:rPr sz="3200" spc="-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  <a:sym typeface="+mn-ea"/>
              </a:rPr>
              <a:t>variables.</a:t>
            </a:r>
            <a:endParaRPr sz="3200">
              <a:latin typeface="Calibri" panose="020F0502020204030204"/>
              <a:cs typeface="Calibri" panose="020F0502020204030204"/>
            </a:endParaRPr>
          </a:p>
          <a:p>
            <a:pPr marL="133985">
              <a:lnSpc>
                <a:spcPct val="100000"/>
              </a:lnSpc>
              <a:spcBef>
                <a:spcPts val="1535"/>
              </a:spcBef>
            </a:pPr>
            <a:r>
              <a:rPr sz="3200" b="1" dirty="0">
                <a:latin typeface="Calibri" panose="020F0502020204030204"/>
                <a:cs typeface="Calibri" panose="020F0502020204030204"/>
                <a:sym typeface="+mn-ea"/>
              </a:rPr>
              <a:t>Local</a:t>
            </a:r>
            <a:r>
              <a:rPr sz="3200" b="1" spc="-4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dirty="0">
                <a:latin typeface="Calibri" panose="020F0502020204030204"/>
                <a:cs typeface="Calibri" panose="020F0502020204030204"/>
                <a:sym typeface="+mn-ea"/>
              </a:rPr>
              <a:t>Scope</a:t>
            </a:r>
            <a:r>
              <a:rPr sz="3200" b="1"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dirty="0">
                <a:latin typeface="Calibri" panose="020F0502020204030204"/>
                <a:cs typeface="Calibri" panose="020F0502020204030204"/>
                <a:sym typeface="+mn-ea"/>
              </a:rPr>
              <a:t>of</a:t>
            </a:r>
            <a:r>
              <a:rPr sz="3200" b="1"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spc="-10" dirty="0">
                <a:latin typeface="Calibri" panose="020F0502020204030204"/>
                <a:cs typeface="Calibri" panose="020F0502020204030204"/>
                <a:sym typeface="+mn-ea"/>
              </a:rPr>
              <a:t>Variables</a:t>
            </a:r>
            <a:endParaRPr sz="3200">
              <a:latin typeface="Calibri" panose="020F0502020204030204"/>
              <a:cs typeface="Calibri" panose="020F0502020204030204"/>
            </a:endParaRPr>
          </a:p>
          <a:p>
            <a:pPr marL="363220" indent="-229235">
              <a:lnSpc>
                <a:spcPct val="100000"/>
              </a:lnSpc>
              <a:buFont typeface="Arial" panose="020B0604020202020204"/>
              <a:buChar char="•"/>
              <a:tabLst>
                <a:tab pos="363220" algn="l"/>
              </a:tabLst>
            </a:pPr>
            <a:r>
              <a:rPr sz="3200" spc="-10" dirty="0">
                <a:latin typeface="Calibri" panose="020F0502020204030204"/>
                <a:cs typeface="Calibri" panose="020F0502020204030204"/>
                <a:sym typeface="+mn-ea"/>
              </a:rPr>
              <a:t>Variables</a:t>
            </a:r>
            <a:r>
              <a:rPr sz="3200" spc="-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defined</a:t>
            </a:r>
            <a:r>
              <a:rPr sz="3200" spc="-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inside</a:t>
            </a:r>
            <a:r>
              <a:rPr sz="3200" spc="-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z="3200" spc="-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function</a:t>
            </a:r>
            <a:r>
              <a:rPr sz="3200" spc="-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body</a:t>
            </a:r>
            <a:r>
              <a:rPr sz="3200" spc="-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have</a:t>
            </a:r>
            <a:r>
              <a:rPr sz="3200"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z="3200" spc="-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local</a:t>
            </a:r>
            <a:r>
              <a:rPr sz="3200" spc="-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  <a:sym typeface="+mn-ea"/>
              </a:rPr>
              <a:t>scope.</a:t>
            </a:r>
            <a:endParaRPr sz="3200">
              <a:latin typeface="Calibri" panose="020F0502020204030204"/>
              <a:cs typeface="Calibri" panose="020F0502020204030204"/>
            </a:endParaRPr>
          </a:p>
          <a:p>
            <a:pPr marL="363220" marR="266065" indent="-229235">
              <a:lnSpc>
                <a:spcPct val="100000"/>
              </a:lnSpc>
              <a:spcBef>
                <a:spcPts val="120"/>
              </a:spcBef>
              <a:buFont typeface="Arial" panose="020B0604020202020204"/>
              <a:buChar char="•"/>
              <a:tabLst>
                <a:tab pos="363220" algn="l"/>
              </a:tabLst>
            </a:pP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They</a:t>
            </a:r>
            <a:r>
              <a:rPr sz="3200" spc="14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can</a:t>
            </a:r>
            <a:r>
              <a:rPr sz="3200" spc="14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be</a:t>
            </a:r>
            <a:r>
              <a:rPr sz="3200" spc="1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accessed</a:t>
            </a:r>
            <a:r>
              <a:rPr sz="3200" spc="14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only</a:t>
            </a:r>
            <a:r>
              <a:rPr sz="3200" spc="15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inside</a:t>
            </a:r>
            <a:r>
              <a:rPr sz="3200" spc="14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sz="3200" spc="14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function</a:t>
            </a:r>
            <a:r>
              <a:rPr sz="3200" spc="14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in</a:t>
            </a:r>
            <a:r>
              <a:rPr sz="3200" spc="15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which</a:t>
            </a:r>
            <a:r>
              <a:rPr sz="3200" spc="14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they</a:t>
            </a:r>
            <a:r>
              <a:rPr sz="3200" spc="1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spc="-25" dirty="0">
                <a:latin typeface="Calibri" panose="020F0502020204030204"/>
                <a:cs typeface="Calibri" panose="020F0502020204030204"/>
                <a:sym typeface="+mn-ea"/>
              </a:rPr>
              <a:t>are </a:t>
            </a:r>
            <a:r>
              <a:rPr sz="3200" spc="-10" dirty="0">
                <a:latin typeface="Calibri" panose="020F0502020204030204"/>
                <a:cs typeface="Calibri" panose="020F0502020204030204"/>
                <a:sym typeface="+mn-ea"/>
              </a:rPr>
              <a:t>declared.</a:t>
            </a:r>
            <a:endParaRPr sz="3200">
              <a:latin typeface="Calibri" panose="020F0502020204030204"/>
              <a:cs typeface="Calibri" panose="020F0502020204030204"/>
            </a:endParaRPr>
          </a:p>
          <a:p>
            <a:pPr marL="363220" indent="-229235">
              <a:lnSpc>
                <a:spcPct val="100000"/>
              </a:lnSpc>
              <a:buFont typeface="Arial" panose="020B0604020202020204"/>
              <a:buChar char="•"/>
              <a:tabLst>
                <a:tab pos="363220" algn="l"/>
              </a:tabLst>
            </a:pP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Such</a:t>
            </a:r>
            <a:r>
              <a:rPr sz="3200" spc="-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variables</a:t>
            </a:r>
            <a:r>
              <a:rPr sz="3200" spc="-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are</a:t>
            </a:r>
            <a:r>
              <a:rPr sz="3200"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called</a:t>
            </a:r>
            <a:r>
              <a:rPr sz="3200"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as</a:t>
            </a:r>
            <a:r>
              <a:rPr sz="3200"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lang="en-IN" sz="3200" spc="-35" dirty="0">
                <a:latin typeface="Calibri" panose="020F0502020204030204"/>
                <a:cs typeface="Calibri" panose="020F0502020204030204"/>
                <a:sym typeface="+mn-ea"/>
              </a:rPr>
              <a:t>loca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l</a:t>
            </a:r>
            <a:r>
              <a:rPr sz="3200" spc="-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  <a:sym typeface="+mn-ea"/>
              </a:rPr>
              <a:t>variables.</a:t>
            </a:r>
            <a:endParaRPr sz="3200">
              <a:latin typeface="Calibri" panose="020F0502020204030204"/>
              <a:cs typeface="Calibri" panose="020F0502020204030204"/>
            </a:endParaRPr>
          </a:p>
          <a:p>
            <a:pPr>
              <a:lnSpc>
                <a:spcPct val="100000"/>
              </a:lnSpc>
            </a:pPr>
            <a:endParaRPr lang="en-US" sz="32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/>
              <a:t>x = 10  # Global variable</a:t>
            </a:r>
            <a:endParaRPr lang="en-US" altLang="en-US"/>
          </a:p>
          <a:p>
            <a:endParaRPr lang="en-US" altLang="en-US"/>
          </a:p>
          <a:p>
            <a:pPr marL="0" indent="0">
              <a:buNone/>
            </a:pPr>
            <a:r>
              <a:rPr lang="en-US" altLang="en-US"/>
              <a:t>def my_function():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x = 5  # Local variable (only exists inside this function)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print("Inside function, x =", x)</a:t>
            </a:r>
            <a:endParaRPr lang="en-US" altLang="en-US"/>
          </a:p>
          <a:p>
            <a:endParaRPr lang="en-US" altLang="en-US"/>
          </a:p>
          <a:p>
            <a:pPr marL="0" indent="0">
              <a:buNone/>
            </a:pPr>
            <a:r>
              <a:rPr lang="en-US" altLang="en-US"/>
              <a:t>my_function()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print("Outside function, x =", x)</a:t>
            </a:r>
            <a:endParaRPr lang="en-US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0" name="object 50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242570" y="163830"/>
          <a:ext cx="11803380" cy="6588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03380"/>
              </a:tblGrid>
              <a:tr h="644525">
                <a:tc>
                  <a:txBody>
                    <a:bodyPr/>
                    <a:p>
                      <a:pPr marL="3283585">
                        <a:lnSpc>
                          <a:spcPts val="2215"/>
                        </a:lnSpc>
                      </a:pPr>
                      <a:endParaRPr sz="3200" b="1" i="1" dirty="0">
                        <a:solidFill>
                          <a:srgbClr val="FFFFFF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3283585">
                        <a:lnSpc>
                          <a:spcPts val="2215"/>
                        </a:lnSpc>
                      </a:pPr>
                      <a:r>
                        <a:rPr sz="3200" b="1" i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3.</a:t>
                      </a:r>
                      <a:r>
                        <a:rPr sz="3200" b="1" i="1" spc="-5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i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RECURSION</a:t>
                      </a:r>
                      <a:r>
                        <a:rPr sz="3200" b="1" i="1" spc="-5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i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FUNCTIONS</a:t>
                      </a:r>
                      <a:endParaRPr sz="3200" b="1" i="1" dirty="0">
                        <a:solidFill>
                          <a:srgbClr val="FFFFFF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>
                    <a:solidFill>
                      <a:srgbClr val="FF3399"/>
                    </a:solidFill>
                  </a:tcPr>
                </a:tc>
              </a:tr>
              <a:tr h="594423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endParaRPr sz="3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369570" marR="258445" indent="-228600">
                        <a:lnSpc>
                          <a:spcPct val="100000"/>
                        </a:lnSpc>
                        <a:buFont typeface="Arial" panose="020B0604020202020204"/>
                        <a:buChar char="•"/>
                        <a:tabLst>
                          <a:tab pos="369570" algn="l"/>
                        </a:tabLst>
                      </a:pP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A</a:t>
                      </a:r>
                      <a:r>
                        <a:rPr sz="3600" spc="47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recursive</a:t>
                      </a:r>
                      <a:r>
                        <a:rPr sz="3600" spc="47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function</a:t>
                      </a:r>
                      <a:r>
                        <a:rPr sz="3600" spc="48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is</a:t>
                      </a:r>
                      <a:r>
                        <a:rPr sz="3600" spc="47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a</a:t>
                      </a:r>
                      <a:r>
                        <a:rPr sz="3600" spc="484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function</a:t>
                      </a:r>
                      <a:r>
                        <a:rPr sz="3600" spc="49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that</a:t>
                      </a:r>
                      <a:r>
                        <a:rPr sz="3600" spc="48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calls</a:t>
                      </a:r>
                      <a:r>
                        <a:rPr sz="3600" spc="47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itself</a:t>
                      </a:r>
                      <a:r>
                        <a:rPr sz="3600" spc="484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using</a:t>
                      </a:r>
                      <a:r>
                        <a:rPr sz="3600" spc="48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spc="-10" dirty="0">
                          <a:latin typeface="Calibri" panose="020F0502020204030204"/>
                          <a:cs typeface="Calibri" panose="020F0502020204030204"/>
                        </a:rPr>
                        <a:t>self- referential</a:t>
                      </a:r>
                      <a:r>
                        <a:rPr sz="3600" spc="-7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spc="-10" dirty="0">
                          <a:latin typeface="Calibri" panose="020F0502020204030204"/>
                          <a:cs typeface="Calibri" panose="020F0502020204030204"/>
                        </a:rPr>
                        <a:t>expressions.</a:t>
                      </a:r>
                      <a:endParaRPr sz="3600" spc="-10" dirty="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369570" marR="258445" indent="-228600">
                        <a:lnSpc>
                          <a:spcPct val="100000"/>
                        </a:lnSpc>
                        <a:buFont typeface="Arial" panose="020B0604020202020204"/>
                        <a:buChar char="•"/>
                        <a:tabLst>
                          <a:tab pos="369570" algn="l"/>
                        </a:tabLst>
                      </a:pPr>
                      <a:endParaRPr sz="36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369570" indent="-228600">
                        <a:lnSpc>
                          <a:spcPct val="100000"/>
                        </a:lnSpc>
                        <a:buFont typeface="Arial" panose="020B0604020202020204"/>
                        <a:buChar char="•"/>
                        <a:tabLst>
                          <a:tab pos="369570" algn="l"/>
                        </a:tabLst>
                      </a:pP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This</a:t>
                      </a:r>
                      <a:r>
                        <a:rPr sz="3600" spc="1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means</a:t>
                      </a:r>
                      <a:r>
                        <a:rPr sz="3600" spc="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that</a:t>
                      </a:r>
                      <a:r>
                        <a:rPr sz="3600" spc="2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the</a:t>
                      </a:r>
                      <a:r>
                        <a:rPr sz="3600" spc="1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function</a:t>
                      </a:r>
                      <a:r>
                        <a:rPr sz="3600" spc="1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will</a:t>
                      </a:r>
                      <a:r>
                        <a:rPr sz="3600" spc="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continue</a:t>
                      </a:r>
                      <a:r>
                        <a:rPr sz="3600" spc="1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to</a:t>
                      </a:r>
                      <a:r>
                        <a:rPr sz="3600" spc="1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call</a:t>
                      </a:r>
                      <a:r>
                        <a:rPr sz="3600" spc="2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itself</a:t>
                      </a:r>
                      <a:r>
                        <a:rPr sz="3600" spc="1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and</a:t>
                      </a:r>
                      <a:r>
                        <a:rPr sz="3600" spc="1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spc="-10" dirty="0">
                          <a:latin typeface="Calibri" panose="020F0502020204030204"/>
                          <a:cs typeface="Calibri" panose="020F0502020204030204"/>
                        </a:rPr>
                        <a:t>repeat</a:t>
                      </a:r>
                      <a:r>
                        <a:rPr lang="en-IN" sz="3600" spc="-1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its</a:t>
                      </a:r>
                      <a:r>
                        <a:rPr sz="3600" spc="-4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behavior</a:t>
                      </a:r>
                      <a:r>
                        <a:rPr sz="3600" spc="-3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until</a:t>
                      </a:r>
                      <a:r>
                        <a:rPr sz="3600" spc="-3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some</a:t>
                      </a:r>
                      <a:r>
                        <a:rPr sz="3600" spc="-2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condition</a:t>
                      </a:r>
                      <a:r>
                        <a:rPr sz="3600" spc="-2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is</a:t>
                      </a:r>
                      <a:r>
                        <a:rPr sz="3600" spc="-4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met</a:t>
                      </a:r>
                      <a:r>
                        <a:rPr sz="3600" spc="-2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to</a:t>
                      </a:r>
                      <a:r>
                        <a:rPr sz="3600" spc="-4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return</a:t>
                      </a:r>
                      <a:r>
                        <a:rPr sz="3600" spc="-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a</a:t>
                      </a:r>
                      <a:r>
                        <a:rPr sz="3600" spc="-2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spc="-10" dirty="0">
                          <a:latin typeface="Calibri" panose="020F0502020204030204"/>
                          <a:cs typeface="Calibri" panose="020F0502020204030204"/>
                        </a:rPr>
                        <a:t>result.</a:t>
                      </a:r>
                      <a:endParaRPr sz="3600" spc="-10" dirty="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369570">
                        <a:lnSpc>
                          <a:spcPct val="100000"/>
                        </a:lnSpc>
                      </a:pPr>
                      <a:endParaRPr sz="36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369570" marR="257810" indent="-228600">
                        <a:lnSpc>
                          <a:spcPct val="100000"/>
                        </a:lnSpc>
                        <a:buFont typeface="Arial" panose="020B0604020202020204"/>
                        <a:buChar char="•"/>
                        <a:tabLst>
                          <a:tab pos="369570" algn="l"/>
                        </a:tabLst>
                      </a:pP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If</a:t>
                      </a:r>
                      <a:r>
                        <a:rPr sz="3600" spc="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a</a:t>
                      </a:r>
                      <a:r>
                        <a:rPr sz="3600" spc="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function is</a:t>
                      </a:r>
                      <a:r>
                        <a:rPr sz="3600" spc="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defined</a:t>
                      </a:r>
                      <a:r>
                        <a:rPr sz="3600" spc="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as </a:t>
                      </a:r>
                      <a:r>
                        <a:rPr sz="3600" b="1" dirty="0">
                          <a:latin typeface="Calibri" panose="020F0502020204030204"/>
                          <a:cs typeface="Calibri" panose="020F0502020204030204"/>
                        </a:rPr>
                        <a:t>f(x)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,</a:t>
                      </a:r>
                      <a:r>
                        <a:rPr sz="3600" spc="-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then</a:t>
                      </a:r>
                      <a:r>
                        <a:rPr sz="3600" spc="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the</a:t>
                      </a:r>
                      <a:r>
                        <a:rPr sz="3600" spc="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spc="-10" dirty="0">
                          <a:latin typeface="Calibri" panose="020F0502020204030204"/>
                          <a:cs typeface="Calibri" panose="020F0502020204030204"/>
                        </a:rPr>
                        <a:t>recursive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 function</a:t>
                      </a:r>
                      <a:r>
                        <a:rPr sz="3600" spc="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will</a:t>
                      </a:r>
                      <a:r>
                        <a:rPr sz="3600" spc="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spc="-20" dirty="0">
                          <a:latin typeface="Calibri" panose="020F0502020204030204"/>
                          <a:cs typeface="Calibri" panose="020F0502020204030204"/>
                        </a:rPr>
                        <a:t>also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have</a:t>
                      </a:r>
                      <a:r>
                        <a:rPr sz="3600" spc="-1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an</a:t>
                      </a:r>
                      <a:r>
                        <a:rPr sz="3600" spc="-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f</a:t>
                      </a:r>
                      <a:r>
                        <a:rPr sz="3600" spc="-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of</a:t>
                      </a:r>
                      <a:r>
                        <a:rPr sz="3600" spc="-1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something</a:t>
                      </a:r>
                      <a:r>
                        <a:rPr sz="3600" spc="1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such</a:t>
                      </a:r>
                      <a:r>
                        <a:rPr sz="3600" spc="-1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as</a:t>
                      </a:r>
                      <a:r>
                        <a:rPr sz="3600" spc="-1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b="1" dirty="0">
                          <a:latin typeface="Calibri" panose="020F0502020204030204"/>
                          <a:cs typeface="Calibri" panose="020F0502020204030204"/>
                        </a:rPr>
                        <a:t>f(x</a:t>
                      </a:r>
                      <a:r>
                        <a:rPr sz="3600" b="1" spc="-1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b="1" dirty="0">
                          <a:latin typeface="Calibri" panose="020F0502020204030204"/>
                          <a:cs typeface="Calibri" panose="020F0502020204030204"/>
                        </a:rPr>
                        <a:t>-</a:t>
                      </a:r>
                      <a:r>
                        <a:rPr sz="3600" b="1" spc="-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b="1" dirty="0">
                          <a:latin typeface="Calibri" panose="020F0502020204030204"/>
                          <a:cs typeface="Calibri" panose="020F0502020204030204"/>
                        </a:rPr>
                        <a:t>1)</a:t>
                      </a:r>
                      <a:r>
                        <a:rPr sz="3600" b="1" spc="-1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b="1" dirty="0">
                          <a:latin typeface="Calibri" panose="020F0502020204030204"/>
                          <a:cs typeface="Calibri" panose="020F0502020204030204"/>
                        </a:rPr>
                        <a:t>or</a:t>
                      </a:r>
                      <a:r>
                        <a:rPr sz="3600" b="1" spc="-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b="1" spc="-10" dirty="0">
                          <a:latin typeface="Calibri" panose="020F0502020204030204"/>
                          <a:cs typeface="Calibri" panose="020F0502020204030204"/>
                        </a:rPr>
                        <a:t>f(x/a).</a:t>
                      </a:r>
                      <a:endParaRPr sz="3600" b="1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>
                    <a:lnB w="38100">
                      <a:solidFill>
                        <a:srgbClr val="E38312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21005"/>
            <a:ext cx="7236460" cy="5756275"/>
          </a:xfrm>
        </p:spPr>
        <p:txBody>
          <a:bodyPr>
            <a:normAutofit/>
          </a:bodyPr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b="1" spc="-10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Example</a:t>
            </a:r>
            <a:r>
              <a:rPr b="1" spc="-20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spc="-25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1:</a:t>
            </a:r>
            <a:endParaRPr>
              <a:solidFill>
                <a:srgbClr val="C00000"/>
              </a:solidFill>
              <a:latin typeface="Calibri" panose="020F0502020204030204"/>
              <a:cs typeface="Calibri" panose="020F0502020204030204"/>
            </a:endParaRPr>
          </a:p>
          <a:p>
            <a:pPr marL="0" marR="5080" indent="0">
              <a:lnSpc>
                <a:spcPct val="100000"/>
              </a:lnSpc>
              <a:buNone/>
            </a:pPr>
            <a:r>
              <a:rPr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‘’’</a:t>
            </a:r>
            <a:r>
              <a:rPr b="1" spc="5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Python</a:t>
            </a:r>
            <a:r>
              <a:rPr b="1" spc="5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program</a:t>
            </a:r>
            <a:r>
              <a:rPr b="1" spc="75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to</a:t>
            </a:r>
            <a:r>
              <a:rPr b="1" spc="5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find</a:t>
            </a:r>
            <a:r>
              <a:rPr b="1" spc="55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b="1" spc="65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factorial</a:t>
            </a:r>
            <a:r>
              <a:rPr b="1" spc="4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spc="-25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of </a:t>
            </a:r>
            <a:r>
              <a:rPr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b="1" spc="-2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number</a:t>
            </a:r>
            <a:r>
              <a:rPr b="1" spc="-2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using</a:t>
            </a:r>
            <a:r>
              <a:rPr b="1" spc="-1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recursive </a:t>
            </a:r>
            <a:r>
              <a:rPr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function</a:t>
            </a:r>
            <a:r>
              <a:rPr b="1" spc="-15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spc="-25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‘’’</a:t>
            </a:r>
            <a:endParaRPr>
              <a:solidFill>
                <a:schemeClr val="tx1"/>
              </a:solidFill>
              <a:latin typeface="Calibri" panose="020F0502020204030204"/>
              <a:cs typeface="Calibri" panose="020F0502020204030204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b="1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def</a:t>
            </a:r>
            <a:r>
              <a:rPr b="1" spc="-25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spc="-10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calc_factorial(x):</a:t>
            </a:r>
            <a:endParaRPr>
              <a:solidFill>
                <a:srgbClr val="C00000"/>
              </a:solidFill>
              <a:latin typeface="Calibri" panose="020F0502020204030204"/>
              <a:cs typeface="Calibri" panose="020F0502020204030204"/>
            </a:endParaRPr>
          </a:p>
          <a:p>
            <a:pPr marL="0" indent="457200">
              <a:lnSpc>
                <a:spcPct val="100000"/>
              </a:lnSpc>
              <a:buNone/>
            </a:pPr>
            <a:r>
              <a:rPr lang="en-IN" b="1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if</a:t>
            </a:r>
            <a:r>
              <a:rPr b="1" spc="-30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x</a:t>
            </a:r>
            <a:r>
              <a:rPr b="1" spc="-5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== </a:t>
            </a:r>
            <a:r>
              <a:rPr b="1" spc="-25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1:</a:t>
            </a:r>
            <a:endParaRPr>
              <a:solidFill>
                <a:srgbClr val="C00000"/>
              </a:solidFill>
              <a:latin typeface="Calibri" panose="020F0502020204030204"/>
              <a:cs typeface="Calibri" panose="020F0502020204030204"/>
            </a:endParaRPr>
          </a:p>
          <a:p>
            <a:pPr marL="0" marR="2243455" indent="0">
              <a:lnSpc>
                <a:spcPct val="100000"/>
              </a:lnSpc>
              <a:buNone/>
            </a:pPr>
            <a:r>
              <a:rPr lang="en-IN" b="1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 	</a:t>
            </a:r>
            <a:r>
              <a:rPr b="1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return</a:t>
            </a:r>
            <a:r>
              <a:rPr b="1" spc="-65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spc="-50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1 </a:t>
            </a:r>
            <a:endParaRPr b="1" spc="-50" dirty="0">
              <a:solidFill>
                <a:srgbClr val="C00000"/>
              </a:solidFill>
              <a:latin typeface="Calibri" panose="020F0502020204030204"/>
              <a:cs typeface="Calibri" panose="020F0502020204030204"/>
              <a:sym typeface="+mn-ea"/>
            </a:endParaRPr>
          </a:p>
          <a:p>
            <a:pPr marL="0" marR="2243455" indent="457200">
              <a:lnSpc>
                <a:spcPct val="100000"/>
              </a:lnSpc>
              <a:buNone/>
            </a:pPr>
            <a:r>
              <a:rPr b="1" spc="-50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spc="-10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else:</a:t>
            </a:r>
            <a:endParaRPr>
              <a:solidFill>
                <a:srgbClr val="C00000"/>
              </a:solidFill>
              <a:latin typeface="Calibri" panose="020F0502020204030204"/>
              <a:cs typeface="Calibri" panose="020F0502020204030204"/>
            </a:endParaRPr>
          </a:p>
          <a:p>
            <a:pPr marL="457200" lvl="1" indent="457200">
              <a:lnSpc>
                <a:spcPct val="100000"/>
              </a:lnSpc>
              <a:buNone/>
            </a:pPr>
            <a:r>
              <a:rPr lang="en-IN" b="1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return</a:t>
            </a:r>
            <a:r>
              <a:rPr b="1" spc="-10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(x</a:t>
            </a:r>
            <a:r>
              <a:rPr b="1" spc="-5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*</a:t>
            </a:r>
            <a:r>
              <a:rPr b="1" spc="-15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spc="-10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calc_factorial(x-</a:t>
            </a:r>
            <a:r>
              <a:rPr b="1" spc="-25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1))</a:t>
            </a:r>
            <a:endParaRPr b="1" spc="-25" dirty="0">
              <a:solidFill>
                <a:srgbClr val="C00000"/>
              </a:solidFill>
              <a:latin typeface="Calibri" panose="020F0502020204030204"/>
              <a:cs typeface="Calibri" panose="020F0502020204030204"/>
              <a:sym typeface="+mn-ea"/>
            </a:endParaRP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b="1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num</a:t>
            </a:r>
            <a:r>
              <a:rPr b="1" spc="-10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=</a:t>
            </a:r>
            <a:r>
              <a:rPr b="1" spc="-5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spc="-50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4</a:t>
            </a:r>
            <a:endParaRPr>
              <a:solidFill>
                <a:srgbClr val="C00000"/>
              </a:solidFill>
              <a:latin typeface="Calibri" panose="020F0502020204030204"/>
              <a:cs typeface="Calibri" panose="020F0502020204030204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b="1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f</a:t>
            </a:r>
            <a:r>
              <a:rPr b="1" spc="-10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=</a:t>
            </a:r>
            <a:r>
              <a:rPr b="1" spc="-15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spc="-10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calc_factorial(num)</a:t>
            </a:r>
            <a:endParaRPr>
              <a:solidFill>
                <a:srgbClr val="C00000"/>
              </a:solidFill>
              <a:latin typeface="Calibri" panose="020F0502020204030204"/>
              <a:cs typeface="Calibri" panose="020F0502020204030204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b="1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print(f"The</a:t>
            </a:r>
            <a:r>
              <a:rPr b="1" spc="-30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factorial</a:t>
            </a:r>
            <a:r>
              <a:rPr b="1" spc="-40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of</a:t>
            </a:r>
            <a:r>
              <a:rPr b="1" spc="-25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{num}</a:t>
            </a:r>
            <a:r>
              <a:rPr b="1" spc="-35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=</a:t>
            </a:r>
            <a:r>
              <a:rPr b="1" spc="-25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spc="-10" dirty="0">
                <a:solidFill>
                  <a:srgbClr val="C00000"/>
                </a:solidFill>
                <a:latin typeface="Calibri" panose="020F0502020204030204"/>
                <a:cs typeface="Calibri" panose="020F0502020204030204"/>
                <a:sym typeface="+mn-ea"/>
              </a:rPr>
              <a:t>{f}“)</a:t>
            </a:r>
            <a:endParaRPr b="1" spc="-10" dirty="0">
              <a:solidFill>
                <a:srgbClr val="C00000"/>
              </a:solidFill>
              <a:latin typeface="Calibri" panose="020F0502020204030204"/>
              <a:cs typeface="Calibri" panose="020F0502020204030204"/>
            </a:endParaRPr>
          </a:p>
          <a:p>
            <a:pPr marL="0" indent="0">
              <a:lnSpc>
                <a:spcPct val="100000"/>
              </a:lnSpc>
              <a:buNone/>
            </a:pPr>
            <a:endParaRPr b="1" spc="-25" dirty="0">
              <a:solidFill>
                <a:srgbClr val="C00000"/>
              </a:solidFill>
              <a:latin typeface="Calibri" panose="020F0502020204030204"/>
              <a:cs typeface="Calibri" panose="020F0502020204030204"/>
            </a:endParaRPr>
          </a:p>
          <a:p>
            <a:endParaRPr lang="en-US"/>
          </a:p>
        </p:txBody>
      </p:sp>
      <p:sp>
        <p:nvSpPr>
          <p:cNvPr id="25" name="object 25"/>
          <p:cNvSpPr txBox="1"/>
          <p:nvPr/>
        </p:nvSpPr>
        <p:spPr>
          <a:xfrm>
            <a:off x="8172450" y="3282950"/>
            <a:ext cx="3034665" cy="2221230"/>
          </a:xfrm>
          <a:prstGeom prst="rect">
            <a:avLst/>
          </a:prstGeom>
          <a:ln w="7620">
            <a:solidFill>
              <a:srgbClr val="A75F09"/>
            </a:solidFill>
          </a:ln>
        </p:spPr>
        <p:txBody>
          <a:bodyPr vert="horz" wrap="square" lIns="0" tIns="1270" rIns="0" bIns="0" rtlCol="0">
            <a:noAutofit/>
          </a:bodyPr>
          <a:p>
            <a:pPr>
              <a:lnSpc>
                <a:spcPct val="100000"/>
              </a:lnSpc>
              <a:spcBef>
                <a:spcPts val="10"/>
              </a:spcBef>
            </a:pP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46355">
              <a:lnSpc>
                <a:spcPct val="100000"/>
              </a:lnSpc>
            </a:pPr>
            <a:r>
              <a:rPr sz="2400" spc="-10" dirty="0">
                <a:latin typeface="Calibri" panose="020F0502020204030204"/>
                <a:cs typeface="Calibri" panose="020F0502020204030204"/>
              </a:rPr>
              <a:t>OUTPUT:</a:t>
            </a:r>
            <a:endParaRPr sz="2400">
              <a:latin typeface="Calibri" panose="020F0502020204030204"/>
              <a:cs typeface="Calibri" panose="020F0502020204030204"/>
            </a:endParaRPr>
          </a:p>
          <a:p>
            <a:pPr marL="46355">
              <a:lnSpc>
                <a:spcPct val="100000"/>
              </a:lnSpc>
            </a:pPr>
            <a:r>
              <a:rPr sz="2400" dirty="0">
                <a:latin typeface="Calibri" panose="020F0502020204030204"/>
                <a:cs typeface="Calibri" panose="020F0502020204030204"/>
              </a:rPr>
              <a:t>The</a:t>
            </a:r>
            <a:r>
              <a:rPr sz="2400" spc="-5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spc="-10" dirty="0">
                <a:latin typeface="Calibri" panose="020F0502020204030204"/>
                <a:cs typeface="Calibri" panose="020F0502020204030204"/>
              </a:rPr>
              <a:t>factorial</a:t>
            </a:r>
            <a:r>
              <a:rPr sz="2400" spc="-45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dirty="0">
                <a:latin typeface="Calibri" panose="020F0502020204030204"/>
                <a:cs typeface="Calibri" panose="020F0502020204030204"/>
              </a:rPr>
              <a:t>of</a:t>
            </a:r>
            <a:r>
              <a:rPr sz="2400" spc="-10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dirty="0">
                <a:latin typeface="Calibri" panose="020F0502020204030204"/>
                <a:cs typeface="Calibri" panose="020F0502020204030204"/>
              </a:rPr>
              <a:t>4 =</a:t>
            </a:r>
            <a:r>
              <a:rPr sz="2400" spc="-5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spc="-25" dirty="0">
                <a:latin typeface="Calibri" panose="020F0502020204030204"/>
                <a:cs typeface="Calibri" panose="020F0502020204030204"/>
              </a:rPr>
              <a:t>24</a:t>
            </a:r>
            <a:endParaRPr sz="2400">
              <a:latin typeface="Calibri" panose="020F0502020204030204"/>
              <a:cs typeface="Calibri" panose="020F0502020204030204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4" name="object 34"/>
          <p:cNvPicPr>
            <a:picLocks noChangeAspect="1"/>
          </p:cNvPicPr>
          <p:nvPr>
            <p:ph idx="1"/>
          </p:nvPr>
        </p:nvPicPr>
        <p:blipFill>
          <a:blip r:embed="rId1" cstate="print"/>
          <a:stretch>
            <a:fillRect/>
          </a:stretch>
        </p:blipFill>
        <p:spPr>
          <a:xfrm>
            <a:off x="426085" y="358775"/>
            <a:ext cx="10061575" cy="5113655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1" name="object 21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838200" y="375285"/>
          <a:ext cx="11188700" cy="56349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87035"/>
                <a:gridCol w="108585"/>
                <a:gridCol w="5593080"/>
              </a:tblGrid>
              <a:tr h="582295">
                <a:tc gridSpan="3">
                  <a:txBody>
                    <a:bodyPr/>
                    <a:p>
                      <a:pPr marL="3282315">
                        <a:lnSpc>
                          <a:spcPts val="2215"/>
                        </a:lnSpc>
                      </a:pPr>
                      <a:r>
                        <a:rPr sz="2000" b="1" i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3.</a:t>
                      </a:r>
                      <a:r>
                        <a:rPr sz="2000" b="1" i="1" spc="-5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000" b="1" i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RECURSION</a:t>
                      </a:r>
                      <a:r>
                        <a:rPr sz="2000" b="1" i="1" spc="-5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000" b="1" i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FUNCTIONS</a:t>
                      </a:r>
                      <a:endParaRPr sz="2000" b="1" i="1" dirty="0">
                        <a:solidFill>
                          <a:srgbClr val="FFFFFF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>
                    <a:lnB w="9525">
                      <a:solidFill>
                        <a:srgbClr val="A75F09"/>
                      </a:solidFill>
                      <a:prstDash val="solid"/>
                    </a:lnB>
                    <a:solidFill>
                      <a:srgbClr val="FF3399"/>
                    </a:solidFill>
                  </a:tcPr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</a:tr>
              <a:tr h="929640">
                <a:tc rowSpan="3">
                  <a:txBody>
                    <a:bodyPr/>
                    <a:p>
                      <a:pPr marL="44450" algn="just">
                        <a:lnSpc>
                          <a:spcPts val="1615"/>
                        </a:lnSpc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Example</a:t>
                      </a:r>
                      <a:r>
                        <a:rPr sz="2000" b="1" spc="-8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000" b="1" spc="-2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2:</a:t>
                      </a:r>
                      <a:endParaRPr sz="20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4450" marR="37465" algn="just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‘’’</a:t>
                      </a:r>
                      <a:r>
                        <a:rPr sz="2000" b="1" spc="28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Python</a:t>
                      </a:r>
                      <a:r>
                        <a:rPr sz="2000" b="1" spc="28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program</a:t>
                      </a:r>
                      <a:r>
                        <a:rPr sz="2000" b="1" spc="29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that</a:t>
                      </a:r>
                      <a:r>
                        <a:rPr sz="2000" b="1" spc="28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 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checks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whether</a:t>
                      </a:r>
                      <a:r>
                        <a:rPr sz="2000" b="1" spc="13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a</a:t>
                      </a:r>
                      <a:r>
                        <a:rPr sz="2000" b="1" spc="14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string</a:t>
                      </a:r>
                      <a:r>
                        <a:rPr sz="2000" b="1" spc="13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is</a:t>
                      </a:r>
                      <a:r>
                        <a:rPr sz="2000" b="1" spc="14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a</a:t>
                      </a:r>
                      <a:r>
                        <a:rPr sz="2000" b="1" spc="13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palindrome</a:t>
                      </a:r>
                      <a:r>
                        <a:rPr sz="2000" b="1" spc="14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000" b="1" spc="-2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or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not</a:t>
                      </a:r>
                      <a:r>
                        <a:rPr sz="2000" b="1" spc="30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using</a:t>
                      </a:r>
                      <a:r>
                        <a:rPr sz="2000" b="1" spc="-2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recursive</a:t>
                      </a:r>
                      <a:r>
                        <a:rPr sz="2000" b="1" spc="-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function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000" b="1" spc="-2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‘’’</a:t>
                      </a:r>
                      <a:endParaRPr sz="20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2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273685" marR="1601470" indent="-229235">
                        <a:lnSpc>
                          <a:spcPct val="100000"/>
                        </a:lnSpc>
                      </a:pPr>
                      <a:r>
                        <a:rPr sz="28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def</a:t>
                      </a:r>
                      <a:r>
                        <a:rPr sz="2800" b="1" spc="-2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b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pal_check(s): </a:t>
                      </a:r>
                      <a:endParaRPr sz="2800" b="1" spc="-10" dirty="0">
                        <a:solidFill>
                          <a:srgbClr val="FFFFFF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273685" marR="1601470" indent="-229235">
                        <a:lnSpc>
                          <a:spcPct val="100000"/>
                        </a:lnSpc>
                      </a:pPr>
                      <a:r>
                        <a:rPr sz="2800" b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lang="en-IN" sz="2800" b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      </a:t>
                      </a:r>
                      <a:r>
                        <a:rPr sz="28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if</a:t>
                      </a:r>
                      <a:r>
                        <a:rPr sz="2800" b="1" spc="-2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len(s)</a:t>
                      </a:r>
                      <a:r>
                        <a:rPr sz="2800" b="1" spc="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&lt;= </a:t>
                      </a:r>
                      <a:r>
                        <a:rPr sz="2800" b="1" spc="-2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1:</a:t>
                      </a:r>
                      <a:endParaRPr sz="28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502285">
                        <a:lnSpc>
                          <a:spcPct val="100000"/>
                        </a:lnSpc>
                      </a:pPr>
                      <a:r>
                        <a:rPr lang="en-IN" sz="28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  </a:t>
                      </a:r>
                      <a:r>
                        <a:rPr sz="28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return</a:t>
                      </a:r>
                      <a:r>
                        <a:rPr sz="2800" b="1" spc="-7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b="1" spc="-2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True</a:t>
                      </a:r>
                      <a:endParaRPr sz="2800" b="1" spc="-20" dirty="0">
                        <a:solidFill>
                          <a:srgbClr val="FFFFFF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502285">
                        <a:lnSpc>
                          <a:spcPct val="100000"/>
                        </a:lnSpc>
                      </a:pPr>
                      <a:r>
                        <a:rPr lang="en-IN" sz="28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 </a:t>
                      </a:r>
                      <a:r>
                        <a:rPr sz="28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elif</a:t>
                      </a:r>
                      <a:r>
                        <a:rPr sz="2800" b="1" spc="-2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s[0]</a:t>
                      </a:r>
                      <a:r>
                        <a:rPr sz="2800" b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== </a:t>
                      </a:r>
                      <a:r>
                        <a:rPr sz="2800" b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s[-</a:t>
                      </a:r>
                      <a:r>
                        <a:rPr sz="2800" b="1" spc="-2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1]:</a:t>
                      </a:r>
                      <a:endParaRPr sz="28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273685" marR="528320" indent="228600">
                        <a:lnSpc>
                          <a:spcPct val="100000"/>
                        </a:lnSpc>
                      </a:pPr>
                      <a:r>
                        <a:rPr lang="en-IN" sz="28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return</a:t>
                      </a:r>
                      <a:r>
                        <a:rPr sz="2800" b="1" spc="3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b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pal_check(s[1:-</a:t>
                      </a:r>
                      <a:r>
                        <a:rPr sz="2800" b="1" spc="-2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1]) </a:t>
                      </a:r>
                      <a:endParaRPr sz="2800" b="1" spc="-25" dirty="0">
                        <a:solidFill>
                          <a:srgbClr val="FFFFFF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273685" marR="528320" indent="228600">
                        <a:lnSpc>
                          <a:spcPct val="100000"/>
                        </a:lnSpc>
                      </a:pPr>
                      <a:r>
                        <a:rPr sz="2800" b="1" spc="-2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b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else:</a:t>
                      </a:r>
                      <a:endParaRPr sz="28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502285">
                        <a:lnSpc>
                          <a:spcPts val="1690"/>
                        </a:lnSpc>
                      </a:pPr>
                      <a:r>
                        <a:rPr lang="en-IN" sz="28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return</a:t>
                      </a:r>
                      <a:r>
                        <a:rPr sz="2800" b="1" spc="-6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b="1" spc="-2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False</a:t>
                      </a:r>
                      <a:endParaRPr sz="28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>
                    <a:lnL w="9525">
                      <a:solidFill>
                        <a:srgbClr val="A75F09"/>
                      </a:solidFill>
                      <a:prstDash val="solid"/>
                    </a:lnL>
                    <a:lnR w="9525">
                      <a:solidFill>
                        <a:srgbClr val="A75F09"/>
                      </a:solidFill>
                      <a:prstDash val="solid"/>
                    </a:lnR>
                    <a:lnT w="9525">
                      <a:solidFill>
                        <a:srgbClr val="A75F09"/>
                      </a:solidFill>
                      <a:prstDash val="solid"/>
                    </a:lnT>
                    <a:lnB w="9525">
                      <a:solidFill>
                        <a:srgbClr val="A75F09"/>
                      </a:solidFill>
                      <a:prstDash val="solid"/>
                    </a:lnB>
                    <a:solidFill>
                      <a:srgbClr val="093D52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9525">
                      <a:solidFill>
                        <a:srgbClr val="A75F09"/>
                      </a:solidFill>
                      <a:prstDash val="solid"/>
                    </a:lnL>
                    <a:lnR w="9525">
                      <a:solidFill>
                        <a:srgbClr val="A75F09"/>
                      </a:solidFill>
                      <a:prstDash val="solid"/>
                    </a:lnR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p>
                      <a:pPr marL="45720" marR="640715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str</a:t>
                      </a:r>
                      <a:r>
                        <a:rPr sz="2000" b="1" spc="-5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=</a:t>
                      </a:r>
                      <a:r>
                        <a:rPr sz="2000" b="1" spc="-3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input("Enter</a:t>
                      </a:r>
                      <a:r>
                        <a:rPr sz="2000" b="1" spc="-3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a</a:t>
                      </a:r>
                      <a:r>
                        <a:rPr sz="2000" b="1" spc="-3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string:</a:t>
                      </a:r>
                      <a:r>
                        <a:rPr sz="2000" b="1" spc="-4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000" b="1" spc="-2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")</a:t>
                      </a:r>
                      <a:endParaRPr sz="2000" b="1" spc="-25" dirty="0">
                        <a:solidFill>
                          <a:srgbClr val="FFFFFF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5720" marR="640715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2000" b="1" spc="-2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result</a:t>
                      </a:r>
                      <a:r>
                        <a:rPr sz="2000" b="1" spc="-3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=</a:t>
                      </a:r>
                      <a:r>
                        <a:rPr sz="2000" b="1" spc="-1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pal_check(str.lower()) </a:t>
                      </a:r>
                      <a:endParaRPr sz="2000" b="1" spc="-10" dirty="0">
                        <a:solidFill>
                          <a:srgbClr val="FFFFFF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5720" marR="640715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lang="en-IN" sz="2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  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if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result:</a:t>
                      </a:r>
                      <a:endParaRPr sz="20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5720" marR="382270" indent="228600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print(f“{str}</a:t>
                      </a:r>
                      <a:r>
                        <a:rPr sz="2000" b="1" spc="-2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is</a:t>
                      </a:r>
                      <a:r>
                        <a:rPr sz="2000" b="1" spc="-2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a</a:t>
                      </a:r>
                      <a:r>
                        <a:rPr sz="2000" b="1" spc="-2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palindrome.") </a:t>
                      </a:r>
                      <a:endParaRPr sz="2000" b="1" spc="-10" dirty="0">
                        <a:solidFill>
                          <a:srgbClr val="FFFFFF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5720" marR="382270" indent="228600">
                        <a:lnSpc>
                          <a:spcPct val="100000"/>
                        </a:lnSpc>
                      </a:pPr>
                      <a:r>
                        <a:rPr sz="2000" b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else:</a:t>
                      </a:r>
                      <a:endParaRPr sz="20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274320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print(f“{str}</a:t>
                      </a:r>
                      <a:r>
                        <a:rPr sz="2000" b="1" spc="-2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is</a:t>
                      </a:r>
                      <a:r>
                        <a:rPr sz="2000" b="1" spc="-2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not</a:t>
                      </a:r>
                      <a:r>
                        <a:rPr sz="2000" b="1" spc="-2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a</a:t>
                      </a:r>
                      <a:r>
                        <a:rPr sz="2000" b="1" spc="-3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palindrome.")</a:t>
                      </a:r>
                      <a:endParaRPr sz="20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159385" marB="0">
                    <a:lnL w="9525">
                      <a:solidFill>
                        <a:srgbClr val="A75F09"/>
                      </a:solidFill>
                      <a:prstDash val="solid"/>
                    </a:lnL>
                    <a:lnR w="9525">
                      <a:solidFill>
                        <a:srgbClr val="A75F09"/>
                      </a:solidFill>
                      <a:prstDash val="solid"/>
                    </a:lnR>
                    <a:lnT w="9525">
                      <a:solidFill>
                        <a:srgbClr val="A75F09"/>
                      </a:solidFill>
                      <a:prstDash val="solid"/>
                    </a:lnT>
                    <a:lnB w="9525">
                      <a:solidFill>
                        <a:srgbClr val="A75F09"/>
                      </a:solidFill>
                      <a:prstDash val="solid"/>
                    </a:lnB>
                    <a:solidFill>
                      <a:srgbClr val="093D52"/>
                    </a:solidFill>
                  </a:tcPr>
                </a:tc>
              </a:tr>
              <a:tr h="2252980">
                <a:tc vMerge="1">
                  <a:tcPr marL="0" marR="0" marT="0" marB="0">
                    <a:lnL w="9525">
                      <a:solidFill>
                        <a:srgbClr val="A75F09"/>
                      </a:solidFill>
                      <a:prstDash val="solid"/>
                    </a:lnL>
                    <a:lnR w="9525">
                      <a:solidFill>
                        <a:srgbClr val="A75F09"/>
                      </a:solidFill>
                      <a:prstDash val="solid"/>
                    </a:lnR>
                    <a:lnT w="9525">
                      <a:solidFill>
                        <a:srgbClr val="A75F09"/>
                      </a:solidFill>
                      <a:prstDash val="solid"/>
                    </a:lnT>
                    <a:lnB w="9525">
                      <a:solidFill>
                        <a:srgbClr val="A75F09"/>
                      </a:solidFill>
                      <a:prstDash val="solid"/>
                    </a:lnB>
                    <a:solidFill>
                      <a:srgbClr val="093D52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9525">
                      <a:solidFill>
                        <a:srgbClr val="A75F09"/>
                      </a:solidFill>
                      <a:prstDash val="solid"/>
                    </a:lnL>
                    <a:lnR w="9525">
                      <a:solidFill>
                        <a:srgbClr val="A75F09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</a:tcPr>
                </a:tc>
                <a:tc vMerge="1">
                  <a:tcPr marL="0" marR="0" marT="159385" marB="0">
                    <a:lnL w="9525">
                      <a:solidFill>
                        <a:srgbClr val="A75F09"/>
                      </a:solidFill>
                      <a:prstDash val="solid"/>
                    </a:lnL>
                    <a:lnR w="9525">
                      <a:solidFill>
                        <a:srgbClr val="A75F09"/>
                      </a:solidFill>
                      <a:prstDash val="solid"/>
                    </a:lnR>
                    <a:lnT w="9525">
                      <a:solidFill>
                        <a:srgbClr val="A75F09"/>
                      </a:solidFill>
                      <a:prstDash val="solid"/>
                    </a:lnT>
                    <a:lnB w="9525">
                      <a:solidFill>
                        <a:srgbClr val="A75F09"/>
                      </a:solidFill>
                      <a:prstDash val="solid"/>
                    </a:lnB>
                    <a:solidFill>
                      <a:srgbClr val="093D52"/>
                    </a:solidFill>
                  </a:tcPr>
                </a:tc>
              </a:tr>
              <a:tr h="1870075">
                <a:tc vMerge="1">
                  <a:tcPr marL="0" marR="0" marT="0" marB="0">
                    <a:lnL w="9525">
                      <a:solidFill>
                        <a:srgbClr val="A75F09"/>
                      </a:solidFill>
                      <a:prstDash val="solid"/>
                    </a:lnL>
                    <a:lnR w="9525">
                      <a:solidFill>
                        <a:srgbClr val="A75F09"/>
                      </a:solidFill>
                      <a:prstDash val="solid"/>
                    </a:lnR>
                    <a:lnT w="9525">
                      <a:solidFill>
                        <a:srgbClr val="A75F09"/>
                      </a:solidFill>
                      <a:prstDash val="solid"/>
                    </a:lnT>
                    <a:lnB w="9525">
                      <a:solidFill>
                        <a:srgbClr val="A75F09"/>
                      </a:solidFill>
                      <a:prstDash val="solid"/>
                    </a:lnB>
                    <a:solidFill>
                      <a:srgbClr val="093D52"/>
                    </a:solidFill>
                  </a:tcPr>
                </a:tc>
                <a:tc gridSpan="2">
                  <a:txBody>
                    <a:bodyPr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400050">
                        <a:lnSpc>
                          <a:spcPct val="100000"/>
                        </a:lnSpc>
                      </a:pP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OUTPUT:</a:t>
                      </a:r>
                      <a:endParaRPr sz="28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00050">
                        <a:lnSpc>
                          <a:spcPct val="100000"/>
                        </a:lnSpc>
                      </a:pP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Enter</a:t>
                      </a:r>
                      <a:r>
                        <a:rPr sz="2800" spc="-5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a</a:t>
                      </a:r>
                      <a:r>
                        <a:rPr sz="2800" spc="-5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string:</a:t>
                      </a:r>
                      <a:r>
                        <a:rPr sz="2800" spc="-5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Madam</a:t>
                      </a:r>
                      <a:endParaRPr sz="28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000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Madam</a:t>
                      </a:r>
                      <a:r>
                        <a:rPr sz="2800" spc="-2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is</a:t>
                      </a:r>
                      <a:r>
                        <a:rPr sz="2800" spc="-2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a</a:t>
                      </a:r>
                      <a:r>
                        <a:rPr sz="2800" spc="-2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palindrome</a:t>
                      </a:r>
                      <a:endParaRPr sz="28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38735" marB="0">
                    <a:lnL w="9525">
                      <a:solidFill>
                        <a:srgbClr val="A75F09"/>
                      </a:solidFill>
                      <a:prstDash val="solid"/>
                    </a:lnL>
                    <a:lnT w="9525">
                      <a:solidFill>
                        <a:srgbClr val="A75F09"/>
                      </a:solidFill>
                      <a:prstDash val="solid"/>
                    </a:lnT>
                  </a:tcPr>
                </a:tc>
                <a:tc hMerge="1"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34645"/>
            <a:ext cx="10515600" cy="5842635"/>
          </a:xfrm>
        </p:spPr>
        <p:txBody>
          <a:bodyPr>
            <a:normAutofit/>
          </a:bodyPr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b="1" spc="-1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Advantages</a:t>
            </a:r>
            <a:r>
              <a:rPr b="1" spc="-25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of</a:t>
            </a:r>
            <a:r>
              <a:rPr b="1" spc="-3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spc="-1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Recursion</a:t>
            </a:r>
            <a:endParaRPr>
              <a:solidFill>
                <a:srgbClr val="FF0000"/>
              </a:solidFill>
              <a:latin typeface="Calibri" panose="020F0502020204030204"/>
              <a:cs typeface="Calibri" panose="020F0502020204030204"/>
            </a:endParaRPr>
          </a:p>
          <a:p>
            <a:pPr marL="342265" indent="-228600">
              <a:lnSpc>
                <a:spcPct val="100000"/>
              </a:lnSpc>
              <a:buFont typeface="Arial" panose="020B0604020202020204"/>
              <a:buChar char="•"/>
              <a:tabLst>
                <a:tab pos="342265" algn="l"/>
              </a:tabLst>
            </a:pPr>
            <a:r>
              <a:rPr spc="-10" dirty="0">
                <a:latin typeface="Calibri" panose="020F0502020204030204"/>
                <a:cs typeface="Calibri" panose="020F0502020204030204"/>
                <a:sym typeface="+mn-ea"/>
              </a:rPr>
              <a:t>Recursive</a:t>
            </a:r>
            <a:r>
              <a:rPr spc="-4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functions</a:t>
            </a:r>
            <a:r>
              <a:rPr spc="-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make</a:t>
            </a:r>
            <a:r>
              <a:rPr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code</a:t>
            </a:r>
            <a:r>
              <a:rPr spc="-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look</a:t>
            </a:r>
            <a:r>
              <a:rPr spc="-3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clean</a:t>
            </a:r>
            <a:r>
              <a:rPr spc="-15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and</a:t>
            </a:r>
            <a:r>
              <a:rPr spc="-25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pc="-1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elegant.</a:t>
            </a:r>
            <a:endParaRPr>
              <a:latin typeface="Calibri" panose="020F0502020204030204"/>
              <a:cs typeface="Calibri" panose="020F0502020204030204"/>
            </a:endParaRPr>
          </a:p>
          <a:p>
            <a:pPr marL="342265" indent="-228600">
              <a:lnSpc>
                <a:spcPct val="100000"/>
              </a:lnSpc>
              <a:buFont typeface="Arial" panose="020B0604020202020204"/>
              <a:buChar char="•"/>
              <a:tabLst>
                <a:tab pos="342265" algn="l"/>
              </a:tabLst>
            </a:pP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pc="2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complex</a:t>
            </a:r>
            <a:r>
              <a:rPr spc="2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task</a:t>
            </a:r>
            <a:r>
              <a:rPr spc="2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can</a:t>
            </a:r>
            <a:r>
              <a:rPr spc="2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be</a:t>
            </a:r>
            <a:r>
              <a:rPr spc="2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broken</a:t>
            </a:r>
            <a:r>
              <a:rPr spc="2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down</a:t>
            </a:r>
            <a:r>
              <a:rPr spc="2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into</a:t>
            </a:r>
            <a:r>
              <a:rPr spc="2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simpler</a:t>
            </a:r>
            <a:r>
              <a:rPr spc="2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pc="-10" dirty="0">
                <a:latin typeface="Calibri" panose="020F0502020204030204"/>
                <a:cs typeface="Calibri" panose="020F0502020204030204"/>
                <a:sym typeface="+mn-ea"/>
              </a:rPr>
              <a:t>sub-problems</a:t>
            </a:r>
            <a:endParaRPr>
              <a:latin typeface="Calibri" panose="020F0502020204030204"/>
              <a:cs typeface="Calibri" panose="020F0502020204030204"/>
            </a:endParaRPr>
          </a:p>
          <a:p>
            <a:pPr marL="342265">
              <a:lnSpc>
                <a:spcPct val="100000"/>
              </a:lnSpc>
            </a:pP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using</a:t>
            </a:r>
            <a:r>
              <a:rPr spc="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pc="-10" dirty="0">
                <a:latin typeface="Calibri" panose="020F0502020204030204"/>
                <a:cs typeface="Calibri" panose="020F0502020204030204"/>
                <a:sym typeface="+mn-ea"/>
              </a:rPr>
              <a:t>recursion.</a:t>
            </a:r>
            <a:endParaRPr>
              <a:latin typeface="Calibri" panose="020F0502020204030204"/>
              <a:cs typeface="Calibri" panose="020F0502020204030204"/>
            </a:endParaRPr>
          </a:p>
          <a:p>
            <a:pPr marL="342265" marR="283845" indent="-228600">
              <a:lnSpc>
                <a:spcPct val="100000"/>
              </a:lnSpc>
              <a:buFont typeface="Arial" panose="020B0604020202020204"/>
              <a:buChar char="•"/>
              <a:tabLst>
                <a:tab pos="342265" algn="l"/>
              </a:tabLst>
            </a:pPr>
            <a:r>
              <a:rPr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Sequence</a:t>
            </a:r>
            <a:r>
              <a:rPr spc="30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generation</a:t>
            </a:r>
            <a:r>
              <a:rPr spc="32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is</a:t>
            </a:r>
            <a:r>
              <a:rPr spc="32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easier</a:t>
            </a:r>
            <a:r>
              <a:rPr spc="3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with</a:t>
            </a:r>
            <a:r>
              <a:rPr spc="3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recursion</a:t>
            </a:r>
            <a:r>
              <a:rPr spc="3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than</a:t>
            </a:r>
            <a:r>
              <a:rPr spc="3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using</a:t>
            </a:r>
            <a:r>
              <a:rPr spc="3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pc="-20" dirty="0">
                <a:latin typeface="Calibri" panose="020F0502020204030204"/>
                <a:cs typeface="Calibri" panose="020F0502020204030204"/>
                <a:sym typeface="+mn-ea"/>
              </a:rPr>
              <a:t>some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nested</a:t>
            </a:r>
            <a:r>
              <a:rPr spc="-8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pc="-10" dirty="0">
                <a:latin typeface="Calibri" panose="020F0502020204030204"/>
                <a:cs typeface="Calibri" panose="020F0502020204030204"/>
                <a:sym typeface="+mn-ea"/>
              </a:rPr>
              <a:t>iteration.</a:t>
            </a:r>
            <a:endParaRPr>
              <a:latin typeface="Calibri" panose="020F0502020204030204"/>
              <a:cs typeface="Calibri" panose="020F0502020204030204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b="1" spc="-1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Disadvantages</a:t>
            </a:r>
            <a:r>
              <a:rPr b="1" spc="-35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of</a:t>
            </a:r>
            <a:r>
              <a:rPr b="1" spc="-15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spc="-1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Recursion</a:t>
            </a:r>
            <a:endParaRPr>
              <a:solidFill>
                <a:srgbClr val="FF0000"/>
              </a:solidFill>
              <a:latin typeface="Calibri" panose="020F0502020204030204"/>
              <a:cs typeface="Calibri" panose="020F0502020204030204"/>
            </a:endParaRPr>
          </a:p>
          <a:p>
            <a:pPr marL="342265" indent="-228600">
              <a:lnSpc>
                <a:spcPct val="100000"/>
              </a:lnSpc>
              <a:buFont typeface="Arial" panose="020B0604020202020204"/>
              <a:buChar char="•"/>
              <a:tabLst>
                <a:tab pos="342265" algn="l"/>
              </a:tabLst>
            </a:pP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Sometimes</a:t>
            </a:r>
            <a:r>
              <a:rPr spc="-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spc="-35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logic</a:t>
            </a:r>
            <a:r>
              <a:rPr spc="-35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behind</a:t>
            </a:r>
            <a:r>
              <a:rPr spc="-15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pc="-1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recursion </a:t>
            </a:r>
            <a:r>
              <a:rPr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is</a:t>
            </a:r>
            <a:r>
              <a:rPr spc="-4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hard</a:t>
            </a:r>
            <a:r>
              <a:rPr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to</a:t>
            </a:r>
            <a:r>
              <a:rPr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follow</a:t>
            </a:r>
            <a:r>
              <a:rPr spc="-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pc="-10" dirty="0">
                <a:latin typeface="Calibri" panose="020F0502020204030204"/>
                <a:cs typeface="Calibri" panose="020F0502020204030204"/>
                <a:sym typeface="+mn-ea"/>
              </a:rPr>
              <a:t>through.</a:t>
            </a:r>
            <a:endParaRPr>
              <a:latin typeface="Calibri" panose="020F0502020204030204"/>
              <a:cs typeface="Calibri" panose="020F0502020204030204"/>
            </a:endParaRPr>
          </a:p>
          <a:p>
            <a:pPr marL="342265" marR="285750" indent="-228600">
              <a:lnSpc>
                <a:spcPct val="100000"/>
              </a:lnSpc>
              <a:buFont typeface="Arial" panose="020B0604020202020204"/>
              <a:buChar char="•"/>
              <a:tabLst>
                <a:tab pos="342265" algn="l"/>
              </a:tabLst>
            </a:pP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Recursive</a:t>
            </a:r>
            <a:r>
              <a:rPr spc="7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calls</a:t>
            </a:r>
            <a:r>
              <a:rPr spc="8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are</a:t>
            </a:r>
            <a:r>
              <a:rPr spc="9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expensive</a:t>
            </a:r>
            <a:r>
              <a:rPr spc="8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(inefficient)</a:t>
            </a:r>
            <a:r>
              <a:rPr spc="6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as</a:t>
            </a:r>
            <a:r>
              <a:rPr spc="9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they</a:t>
            </a:r>
            <a:r>
              <a:rPr spc="9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take</a:t>
            </a:r>
            <a:r>
              <a:rPr spc="9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up</a:t>
            </a:r>
            <a:r>
              <a:rPr spc="9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pc="9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lot</a:t>
            </a:r>
            <a:r>
              <a:rPr spc="9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pc="-25" dirty="0">
                <a:latin typeface="Calibri" panose="020F0502020204030204"/>
                <a:cs typeface="Calibri" panose="020F0502020204030204"/>
                <a:sym typeface="+mn-ea"/>
              </a:rPr>
              <a:t>of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memory</a:t>
            </a:r>
            <a:r>
              <a:rPr spc="-1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and</a:t>
            </a:r>
            <a:r>
              <a:rPr spc="-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pc="-20" dirty="0">
                <a:latin typeface="Calibri" panose="020F0502020204030204"/>
                <a:cs typeface="Calibri" panose="020F0502020204030204"/>
                <a:sym typeface="+mn-ea"/>
              </a:rPr>
              <a:t>time.</a:t>
            </a:r>
            <a:endParaRPr>
              <a:latin typeface="Calibri" panose="020F0502020204030204"/>
              <a:cs typeface="Calibri" panose="020F0502020204030204"/>
            </a:endParaRPr>
          </a:p>
          <a:p>
            <a:pPr marL="342265" indent="-228600">
              <a:lnSpc>
                <a:spcPts val="1620"/>
              </a:lnSpc>
              <a:buFont typeface="Arial" panose="020B0604020202020204"/>
              <a:buChar char="•"/>
              <a:tabLst>
                <a:tab pos="342265" algn="l"/>
              </a:tabLst>
            </a:pPr>
            <a:r>
              <a:rPr spc="-10" dirty="0">
                <a:latin typeface="Calibri" panose="020F0502020204030204"/>
                <a:cs typeface="Calibri" panose="020F0502020204030204"/>
                <a:sym typeface="+mn-ea"/>
              </a:rPr>
              <a:t>Recursive</a:t>
            </a:r>
            <a:r>
              <a:rPr spc="-5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functions</a:t>
            </a:r>
            <a:r>
              <a:rPr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are</a:t>
            </a:r>
            <a:r>
              <a:rPr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hard</a:t>
            </a:r>
            <a:r>
              <a:rPr spc="-3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to</a:t>
            </a:r>
            <a:r>
              <a:rPr spc="-4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pc="-1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debug.</a:t>
            </a:r>
            <a:endParaRPr>
              <a:solidFill>
                <a:srgbClr val="FF0000"/>
              </a:solidFill>
              <a:latin typeface="Calibri" panose="020F0502020204030204"/>
              <a:cs typeface="Calibri" panose="020F0502020204030204"/>
            </a:endParaRPr>
          </a:p>
          <a:p>
            <a:endParaRPr lang="en-US">
              <a:solidFill>
                <a:srgbClr val="FF0000"/>
              </a:solidFill>
              <a:latin typeface="Calibri" panose="020F0502020204030204"/>
              <a:cs typeface="Calibri" panose="020F0502020204030204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3" name="object 33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838200" y="80645"/>
          <a:ext cx="10973435" cy="66770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73435"/>
              </a:tblGrid>
              <a:tr h="531495">
                <a:tc>
                  <a:txBody>
                    <a:bodyPr/>
                    <a:p>
                      <a:pPr marL="3571240">
                        <a:lnSpc>
                          <a:spcPct val="100000"/>
                        </a:lnSpc>
                      </a:pPr>
                      <a:r>
                        <a:rPr sz="3200" b="1" i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4.</a:t>
                      </a:r>
                      <a:r>
                        <a:rPr sz="3200" b="1" i="1" spc="-3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i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LAMBDA</a:t>
                      </a:r>
                      <a:r>
                        <a:rPr sz="3200" b="1" i="1" spc="-4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i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FUNCTIONS</a:t>
                      </a:r>
                      <a:endParaRPr sz="3200" b="1" i="1" dirty="0">
                        <a:solidFill>
                          <a:srgbClr val="FFFFFF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>
                    <a:solidFill>
                      <a:srgbClr val="6F2F9F"/>
                    </a:solidFill>
                  </a:tcPr>
                </a:tc>
              </a:tr>
              <a:tr h="6145530">
                <a:tc>
                  <a:txBody>
                    <a:bodyPr/>
                    <a:p>
                      <a:pPr marL="457200" indent="-457200">
                        <a:lnSpc>
                          <a:spcPct val="100000"/>
                        </a:lnSpc>
                        <a:spcBef>
                          <a:spcPts val="89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La</a:t>
                      </a:r>
                      <a:r>
                        <a:rPr sz="3200" u="sng" dirty="0">
                          <a:uFill>
                            <a:solidFill>
                              <a:srgbClr val="7E7E7E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mbda</a:t>
                      </a:r>
                      <a:r>
                        <a:rPr sz="3200" u="sng" spc="135" dirty="0">
                          <a:uFill>
                            <a:solidFill>
                              <a:srgbClr val="7E7E7E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  </a:t>
                      </a:r>
                      <a:r>
                        <a:rPr sz="3200" u="sng" dirty="0">
                          <a:uFill>
                            <a:solidFill>
                              <a:srgbClr val="7E7E7E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functions</a:t>
                      </a:r>
                      <a:r>
                        <a:rPr sz="3200" u="sng" spc="140" dirty="0">
                          <a:uFill>
                            <a:solidFill>
                              <a:srgbClr val="7E7E7E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  </a:t>
                      </a:r>
                      <a:r>
                        <a:rPr sz="3200" u="sng" dirty="0">
                          <a:uFill>
                            <a:solidFill>
                              <a:srgbClr val="7E7E7E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are</a:t>
                      </a:r>
                      <a:r>
                        <a:rPr sz="3200" u="sng" spc="135" dirty="0">
                          <a:uFill>
                            <a:solidFill>
                              <a:srgbClr val="7E7E7E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  </a:t>
                      </a:r>
                      <a:r>
                        <a:rPr sz="3200" u="sng" dirty="0">
                          <a:uFill>
                            <a:solidFill>
                              <a:srgbClr val="7E7E7E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similar</a:t>
                      </a:r>
                      <a:r>
                        <a:rPr sz="3200" u="sng" spc="135" dirty="0">
                          <a:uFill>
                            <a:solidFill>
                              <a:srgbClr val="7E7E7E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  </a:t>
                      </a:r>
                      <a:r>
                        <a:rPr sz="3200" u="sng" dirty="0">
                          <a:uFill>
                            <a:solidFill>
                              <a:srgbClr val="7E7E7E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to</a:t>
                      </a:r>
                      <a:r>
                        <a:rPr sz="3200" u="sng" spc="145" dirty="0">
                          <a:uFill>
                            <a:solidFill>
                              <a:srgbClr val="7E7E7E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  </a:t>
                      </a:r>
                      <a:r>
                        <a:rPr sz="3200" u="sng" spc="-10" dirty="0">
                          <a:uFill>
                            <a:solidFill>
                              <a:srgbClr val="7E7E7E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user-</a:t>
                      </a:r>
                      <a:r>
                        <a:rPr sz="3200" u="sng" dirty="0">
                          <a:uFill>
                            <a:solidFill>
                              <a:srgbClr val="7E7E7E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defined</a:t>
                      </a:r>
                      <a:r>
                        <a:rPr sz="3200" u="sng" spc="135" dirty="0">
                          <a:uFill>
                            <a:solidFill>
                              <a:srgbClr val="7E7E7E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  </a:t>
                      </a:r>
                      <a:r>
                        <a:rPr sz="3200" u="sng" dirty="0">
                          <a:uFill>
                            <a:solidFill>
                              <a:srgbClr val="7E7E7E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functions</a:t>
                      </a:r>
                      <a:r>
                        <a:rPr sz="3200" u="sng" spc="145" dirty="0">
                          <a:uFill>
                            <a:solidFill>
                              <a:srgbClr val="7E7E7E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  </a:t>
                      </a:r>
                      <a:r>
                        <a:rPr sz="3200" u="sng" spc="-25" dirty="0">
                          <a:uFill>
                            <a:solidFill>
                              <a:srgbClr val="7E7E7E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b</a:t>
                      </a:r>
                      <a:r>
                        <a:rPr sz="3200" spc="-25" dirty="0">
                          <a:latin typeface="Calibri" panose="020F0502020204030204"/>
                          <a:cs typeface="Calibri" panose="020F0502020204030204"/>
                        </a:rPr>
                        <a:t>ut </a:t>
                      </a:r>
                      <a:r>
                        <a:rPr sz="3200" b="1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without</a:t>
                      </a:r>
                      <a:r>
                        <a:rPr sz="3200" b="1" spc="-30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a</a:t>
                      </a:r>
                      <a:r>
                        <a:rPr sz="3200" b="1" spc="-35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name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,</a:t>
                      </a:r>
                      <a:r>
                        <a:rPr sz="3200" spc="-1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spc="-20" dirty="0">
                          <a:latin typeface="Calibri" panose="020F0502020204030204"/>
                          <a:cs typeface="Calibri" panose="020F0502020204030204"/>
                        </a:rPr>
                        <a:t>referred</a:t>
                      </a:r>
                      <a:r>
                        <a:rPr sz="3200" spc="-1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to</a:t>
                      </a:r>
                      <a:r>
                        <a:rPr sz="3200" spc="-4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as</a:t>
                      </a:r>
                      <a:r>
                        <a:rPr sz="3200" spc="-3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anonymous</a:t>
                      </a:r>
                      <a:r>
                        <a:rPr sz="3200" spc="-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spc="-10" dirty="0">
                          <a:latin typeface="Calibri" panose="020F0502020204030204"/>
                          <a:cs typeface="Calibri" panose="020F0502020204030204"/>
                        </a:rPr>
                        <a:t>functions.</a:t>
                      </a:r>
                      <a:endParaRPr sz="3200" spc="-10" dirty="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indent="0">
                        <a:lnSpc>
                          <a:spcPct val="100000"/>
                        </a:lnSpc>
                        <a:spcBef>
                          <a:spcPts val="890"/>
                        </a:spcBef>
                        <a:buFont typeface="Arial" panose="020B0604020202020204" pitchFamily="34" charset="0"/>
                        <a:buNone/>
                      </a:pPr>
                      <a:endParaRPr sz="32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377825" indent="-229870" algn="just">
                        <a:lnSpc>
                          <a:spcPct val="100000"/>
                        </a:lnSpc>
                        <a:buFont typeface="Arial" panose="020B0604020202020204"/>
                        <a:buChar char="•"/>
                        <a:tabLst>
                          <a:tab pos="377825" algn="l"/>
                        </a:tabLst>
                      </a:pP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They</a:t>
                      </a:r>
                      <a:r>
                        <a:rPr sz="3200" spc="95" dirty="0">
                          <a:latin typeface="Calibri" panose="020F0502020204030204"/>
                          <a:cs typeface="Calibri" panose="020F0502020204030204"/>
                        </a:rPr>
                        <a:t> 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are</a:t>
                      </a:r>
                      <a:r>
                        <a:rPr sz="3200" spc="95" dirty="0">
                          <a:latin typeface="Calibri" panose="020F0502020204030204"/>
                          <a:cs typeface="Calibri" panose="020F0502020204030204"/>
                        </a:rPr>
                        <a:t>  </a:t>
                      </a:r>
                      <a:r>
                        <a:rPr sz="3200" dirty="0">
                          <a:solidFill>
                            <a:srgbClr val="0D0D0D"/>
                          </a:solidFill>
                          <a:latin typeface="Calibri" panose="020F0502020204030204"/>
                          <a:cs typeface="Calibri" panose="020F0502020204030204"/>
                        </a:rPr>
                        <a:t>small,</a:t>
                      </a:r>
                      <a:r>
                        <a:rPr sz="3200" spc="110" dirty="0">
                          <a:solidFill>
                            <a:srgbClr val="0D0D0D"/>
                          </a:solidFill>
                          <a:latin typeface="Calibri" panose="020F0502020204030204"/>
                          <a:cs typeface="Calibri" panose="020F0502020204030204"/>
                        </a:rPr>
                        <a:t>  </a:t>
                      </a:r>
                      <a:r>
                        <a:rPr sz="3200" dirty="0">
                          <a:solidFill>
                            <a:srgbClr val="0D0D0D"/>
                          </a:solidFill>
                          <a:latin typeface="Calibri" panose="020F0502020204030204"/>
                          <a:cs typeface="Calibri" panose="020F0502020204030204"/>
                        </a:rPr>
                        <a:t>single-expression</a:t>
                      </a:r>
                      <a:r>
                        <a:rPr sz="3200" spc="100" dirty="0">
                          <a:solidFill>
                            <a:srgbClr val="0D0D0D"/>
                          </a:solidFill>
                          <a:latin typeface="Calibri" panose="020F0502020204030204"/>
                          <a:cs typeface="Calibri" panose="020F0502020204030204"/>
                        </a:rPr>
                        <a:t>  </a:t>
                      </a:r>
                      <a:r>
                        <a:rPr sz="3200" dirty="0">
                          <a:solidFill>
                            <a:srgbClr val="0D0D0D"/>
                          </a:solidFill>
                          <a:latin typeface="Calibri" panose="020F0502020204030204"/>
                          <a:cs typeface="Calibri" panose="020F0502020204030204"/>
                        </a:rPr>
                        <a:t>functions</a:t>
                      </a:r>
                      <a:r>
                        <a:rPr sz="3200" spc="100" dirty="0">
                          <a:solidFill>
                            <a:srgbClr val="0D0D0D"/>
                          </a:solidFill>
                          <a:latin typeface="Calibri" panose="020F0502020204030204"/>
                          <a:cs typeface="Calibri" panose="020F0502020204030204"/>
                        </a:rPr>
                        <a:t>  </a:t>
                      </a:r>
                      <a:r>
                        <a:rPr sz="3200" dirty="0">
                          <a:solidFill>
                            <a:srgbClr val="0D0D0D"/>
                          </a:solidFill>
                          <a:latin typeface="Calibri" panose="020F0502020204030204"/>
                          <a:cs typeface="Calibri" panose="020F0502020204030204"/>
                        </a:rPr>
                        <a:t>that</a:t>
                      </a:r>
                      <a:r>
                        <a:rPr sz="3200" spc="95" dirty="0">
                          <a:solidFill>
                            <a:srgbClr val="0D0D0D"/>
                          </a:solidFill>
                          <a:latin typeface="Calibri" panose="020F0502020204030204"/>
                          <a:cs typeface="Calibri" panose="020F0502020204030204"/>
                        </a:rPr>
                        <a:t>  </a:t>
                      </a:r>
                      <a:r>
                        <a:rPr sz="3200" dirty="0">
                          <a:solidFill>
                            <a:srgbClr val="0D0D0D"/>
                          </a:solidFill>
                          <a:latin typeface="Calibri" panose="020F0502020204030204"/>
                          <a:cs typeface="Calibri" panose="020F0502020204030204"/>
                        </a:rPr>
                        <a:t>are</a:t>
                      </a:r>
                      <a:r>
                        <a:rPr sz="3200" spc="95" dirty="0">
                          <a:solidFill>
                            <a:srgbClr val="0D0D0D"/>
                          </a:solidFill>
                          <a:latin typeface="Calibri" panose="020F0502020204030204"/>
                          <a:cs typeface="Calibri" panose="020F0502020204030204"/>
                        </a:rPr>
                        <a:t>  </a:t>
                      </a:r>
                      <a:r>
                        <a:rPr sz="3200" spc="-10" dirty="0">
                          <a:solidFill>
                            <a:srgbClr val="0D0D0D"/>
                          </a:solidFill>
                          <a:latin typeface="Calibri" panose="020F0502020204030204"/>
                          <a:cs typeface="Calibri" panose="020F0502020204030204"/>
                        </a:rPr>
                        <a:t>defined</a:t>
                      </a:r>
                      <a:endParaRPr sz="32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376555" algn="just">
                        <a:lnSpc>
                          <a:spcPct val="100000"/>
                        </a:lnSpc>
                      </a:pPr>
                      <a:r>
                        <a:rPr sz="3200" dirty="0">
                          <a:solidFill>
                            <a:srgbClr val="0D0D0D"/>
                          </a:solidFill>
                          <a:latin typeface="Calibri" panose="020F0502020204030204"/>
                          <a:cs typeface="Calibri" panose="020F0502020204030204"/>
                        </a:rPr>
                        <a:t>without</a:t>
                      </a:r>
                      <a:r>
                        <a:rPr sz="3200" spc="-15" dirty="0">
                          <a:solidFill>
                            <a:srgbClr val="0D0D0D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solidFill>
                            <a:srgbClr val="0D0D0D"/>
                          </a:solidFill>
                          <a:latin typeface="Calibri" panose="020F0502020204030204"/>
                          <a:cs typeface="Calibri" panose="020F0502020204030204"/>
                        </a:rPr>
                        <a:t>a</a:t>
                      </a:r>
                      <a:r>
                        <a:rPr sz="3200" spc="-20" dirty="0">
                          <a:solidFill>
                            <a:srgbClr val="0D0D0D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solidFill>
                            <a:srgbClr val="0D0D0D"/>
                          </a:solidFill>
                          <a:latin typeface="Calibri" panose="020F0502020204030204"/>
                          <a:cs typeface="Calibri" panose="020F0502020204030204"/>
                        </a:rPr>
                        <a:t>name</a:t>
                      </a:r>
                      <a:r>
                        <a:rPr sz="3200" spc="-5" dirty="0">
                          <a:solidFill>
                            <a:srgbClr val="0D0D0D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solidFill>
                            <a:srgbClr val="0D0D0D"/>
                          </a:solidFill>
                          <a:latin typeface="Calibri" panose="020F0502020204030204"/>
                          <a:cs typeface="Calibri" panose="020F0502020204030204"/>
                        </a:rPr>
                        <a:t>using</a:t>
                      </a:r>
                      <a:r>
                        <a:rPr sz="3200" spc="-20" dirty="0">
                          <a:solidFill>
                            <a:srgbClr val="0D0D0D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solidFill>
                            <a:srgbClr val="0D0D0D"/>
                          </a:solidFill>
                          <a:latin typeface="Calibri" panose="020F0502020204030204"/>
                          <a:cs typeface="Calibri" panose="020F0502020204030204"/>
                        </a:rPr>
                        <a:t>the</a:t>
                      </a:r>
                      <a:r>
                        <a:rPr sz="3200" spc="-10" dirty="0">
                          <a:solidFill>
                            <a:srgbClr val="0D0D0D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dirty="0">
                          <a:solidFill>
                            <a:srgbClr val="0D0D0D"/>
                          </a:solidFill>
                          <a:latin typeface="Calibri" panose="020F0502020204030204"/>
                          <a:cs typeface="Calibri" panose="020F0502020204030204"/>
                        </a:rPr>
                        <a:t>lambda</a:t>
                      </a:r>
                      <a:r>
                        <a:rPr sz="3200" b="1" spc="-15" dirty="0">
                          <a:solidFill>
                            <a:srgbClr val="0D0D0D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spc="-10" dirty="0">
                          <a:solidFill>
                            <a:srgbClr val="0D0D0D"/>
                          </a:solidFill>
                          <a:latin typeface="Calibri" panose="020F0502020204030204"/>
                          <a:cs typeface="Calibri" panose="020F0502020204030204"/>
                        </a:rPr>
                        <a:t>keyword.</a:t>
                      </a:r>
                      <a:endParaRPr sz="32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147955" marR="276860" indent="0" algn="just">
                        <a:lnSpc>
                          <a:spcPct val="100000"/>
                        </a:lnSpc>
                        <a:spcBef>
                          <a:spcPts val="120"/>
                        </a:spcBef>
                        <a:buFont typeface="Arial" panose="020B0604020202020204"/>
                        <a:buNone/>
                        <a:tabLst>
                          <a:tab pos="376555" algn="l"/>
                          <a:tab pos="377825" algn="l"/>
                        </a:tabLst>
                      </a:pPr>
                      <a:endParaRPr sz="32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377825" indent="-229870" algn="just">
                        <a:lnSpc>
                          <a:spcPct val="100000"/>
                        </a:lnSpc>
                        <a:buFont typeface="Arial" panose="020B0604020202020204"/>
                        <a:buChar char="•"/>
                        <a:tabLst>
                          <a:tab pos="377825" algn="l"/>
                        </a:tabLst>
                      </a:pP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Lambda</a:t>
                      </a:r>
                      <a:r>
                        <a:rPr sz="3200" spc="20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functions</a:t>
                      </a:r>
                      <a:r>
                        <a:rPr sz="3200" spc="21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can</a:t>
                      </a:r>
                      <a:r>
                        <a:rPr sz="3200" spc="204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have</a:t>
                      </a:r>
                      <a:r>
                        <a:rPr sz="3200" spc="19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any</a:t>
                      </a:r>
                      <a:r>
                        <a:rPr sz="3200" b="1" spc="200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number</a:t>
                      </a:r>
                      <a:r>
                        <a:rPr sz="3200" b="1" spc="195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of</a:t>
                      </a:r>
                      <a:r>
                        <a:rPr sz="3200" b="1" spc="204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arguments</a:t>
                      </a:r>
                      <a:r>
                        <a:rPr sz="3200" b="1" spc="190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but</a:t>
                      </a:r>
                      <a:r>
                        <a:rPr sz="3200" b="1" spc="210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spc="-20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only</a:t>
                      </a:r>
                      <a:r>
                        <a:rPr lang="en-IN" sz="3200" b="1" spc="-20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one</a:t>
                      </a:r>
                      <a:r>
                        <a:rPr sz="3200" b="1" spc="150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  </a:t>
                      </a:r>
                      <a:r>
                        <a:rPr sz="3200" b="1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expression.</a:t>
                      </a:r>
                      <a:r>
                        <a:rPr sz="3200" b="1" spc="16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spc="16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The</a:t>
                      </a:r>
                      <a:r>
                        <a:rPr sz="3200" spc="150" dirty="0">
                          <a:latin typeface="Calibri" panose="020F0502020204030204"/>
                          <a:cs typeface="Calibri" panose="020F0502020204030204"/>
                        </a:rPr>
                        <a:t> 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expression</a:t>
                      </a:r>
                      <a:r>
                        <a:rPr sz="3200" spc="160" dirty="0">
                          <a:latin typeface="Calibri" panose="020F0502020204030204"/>
                          <a:cs typeface="Calibri" panose="020F0502020204030204"/>
                        </a:rPr>
                        <a:t> 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is</a:t>
                      </a:r>
                      <a:r>
                        <a:rPr sz="3200" spc="155" dirty="0">
                          <a:latin typeface="Calibri" panose="020F0502020204030204"/>
                          <a:cs typeface="Calibri" panose="020F0502020204030204"/>
                        </a:rPr>
                        <a:t> 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evaluated</a:t>
                      </a:r>
                      <a:r>
                        <a:rPr sz="3200" spc="155" dirty="0">
                          <a:latin typeface="Calibri" panose="020F0502020204030204"/>
                          <a:cs typeface="Calibri" panose="020F0502020204030204"/>
                        </a:rPr>
                        <a:t> 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and</a:t>
                      </a:r>
                      <a:r>
                        <a:rPr sz="3200" spc="165" dirty="0">
                          <a:latin typeface="Calibri" panose="020F0502020204030204"/>
                          <a:cs typeface="Calibri" panose="020F0502020204030204"/>
                        </a:rPr>
                        <a:t>  </a:t>
                      </a:r>
                      <a:r>
                        <a:rPr sz="3200" spc="-10" dirty="0">
                          <a:latin typeface="Calibri" panose="020F0502020204030204"/>
                          <a:cs typeface="Calibri" panose="020F0502020204030204"/>
                        </a:rPr>
                        <a:t>returned.</a:t>
                      </a:r>
                      <a:endParaRPr sz="3200" spc="-10" dirty="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147955" indent="0" algn="just">
                        <a:lnSpc>
                          <a:spcPct val="100000"/>
                        </a:lnSpc>
                        <a:buFont typeface="Arial" panose="020B0604020202020204"/>
                        <a:buNone/>
                        <a:tabLst>
                          <a:tab pos="377825" algn="l"/>
                        </a:tabLst>
                      </a:pPr>
                      <a:endParaRPr sz="3200" spc="-10" dirty="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377825" indent="-229870" algn="just">
                        <a:lnSpc>
                          <a:spcPct val="100000"/>
                        </a:lnSpc>
                        <a:buFont typeface="Arial" panose="020B0604020202020204"/>
                        <a:buChar char="•"/>
                        <a:tabLst>
                          <a:tab pos="377825" algn="l"/>
                        </a:tabLst>
                      </a:pPr>
                      <a:r>
                        <a:rPr sz="3200" spc="-1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Lambda</a:t>
                      </a:r>
                      <a:r>
                        <a:rPr sz="3200" spc="35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functions</a:t>
                      </a:r>
                      <a:r>
                        <a:rPr sz="3200" spc="37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can</a:t>
                      </a:r>
                      <a:r>
                        <a:rPr sz="3200" spc="37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be</a:t>
                      </a:r>
                      <a:r>
                        <a:rPr sz="3200" spc="36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used</a:t>
                      </a:r>
                      <a:r>
                        <a:rPr sz="3200" spc="36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wherever</a:t>
                      </a:r>
                      <a:r>
                        <a:rPr sz="3200" spc="35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function</a:t>
                      </a:r>
                      <a:r>
                        <a:rPr sz="3200" spc="37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objects</a:t>
                      </a:r>
                      <a:r>
                        <a:rPr sz="3200" spc="36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spc="-25" dirty="0">
                          <a:latin typeface="Calibri" panose="020F0502020204030204"/>
                          <a:cs typeface="Calibri" panose="020F0502020204030204"/>
                        </a:rPr>
                        <a:t>are </a:t>
                      </a:r>
                      <a:r>
                        <a:rPr sz="3200" spc="-10" dirty="0">
                          <a:latin typeface="Calibri" panose="020F0502020204030204"/>
                          <a:cs typeface="Calibri" panose="020F0502020204030204"/>
                        </a:rPr>
                        <a:t>required.</a:t>
                      </a:r>
                      <a:endParaRPr sz="32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113030" marB="0">
                    <a:lnB w="38100">
                      <a:solidFill>
                        <a:srgbClr val="E38312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spc="-30" dirty="0">
                <a:latin typeface="Calibri" panose="020F0502020204030204"/>
                <a:cs typeface="Calibri" panose="020F0502020204030204"/>
                <a:sym typeface="+mn-ea"/>
              </a:rPr>
              <a:t>ADVANTAGES</a:t>
            </a:r>
            <a:r>
              <a:rPr b="1"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dirty="0">
                <a:latin typeface="Calibri" panose="020F0502020204030204"/>
                <a:cs typeface="Calibri" panose="020F0502020204030204"/>
                <a:sym typeface="+mn-ea"/>
              </a:rPr>
              <a:t>OF</a:t>
            </a:r>
            <a:r>
              <a:rPr b="1" spc="-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spc="-10" dirty="0">
                <a:latin typeface="Calibri" panose="020F0502020204030204"/>
                <a:cs typeface="Calibri" panose="020F0502020204030204"/>
                <a:sym typeface="+mn-ea"/>
              </a:rPr>
              <a:t>FUNCTIONS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 marL="485775" indent="-228600">
              <a:lnSpc>
                <a:spcPct val="100000"/>
              </a:lnSpc>
              <a:buFont typeface="Arial" panose="020B0604020202020204"/>
              <a:buChar char="•"/>
              <a:tabLst>
                <a:tab pos="485775" algn="l"/>
              </a:tabLst>
            </a:pPr>
            <a:r>
              <a:rPr sz="3600" b="1" spc="-10" dirty="0">
                <a:latin typeface="Calibri" panose="020F0502020204030204"/>
                <a:cs typeface="Calibri" panose="020F0502020204030204"/>
                <a:sym typeface="+mn-ea"/>
              </a:rPr>
              <a:t>Modularity</a:t>
            </a:r>
            <a:r>
              <a:rPr lang="en-IN" sz="3600" b="1" spc="-10" dirty="0">
                <a:latin typeface="Calibri" panose="020F0502020204030204"/>
                <a:cs typeface="Calibri" panose="020F0502020204030204"/>
                <a:sym typeface="+mn-ea"/>
              </a:rPr>
              <a:t>-</a:t>
            </a:r>
            <a:r>
              <a:rPr lang="en-IN" sz="3600" spc="-10" dirty="0">
                <a:latin typeface="Calibri" panose="020F0502020204030204"/>
                <a:cs typeface="Calibri" panose="020F0502020204030204"/>
                <a:sym typeface="+mn-ea"/>
              </a:rPr>
              <a:t>breakdown of large pgm to smaller modules</a:t>
            </a:r>
            <a:endParaRPr sz="3600">
              <a:latin typeface="Calibri" panose="020F0502020204030204"/>
              <a:cs typeface="Calibri" panose="020F0502020204030204"/>
            </a:endParaRPr>
          </a:p>
          <a:p>
            <a:pPr marL="485775" indent="-228600">
              <a:lnSpc>
                <a:spcPct val="100000"/>
              </a:lnSpc>
              <a:buFont typeface="Arial" panose="020B0604020202020204"/>
              <a:buChar char="•"/>
              <a:tabLst>
                <a:tab pos="485775" algn="l"/>
              </a:tabLst>
            </a:pPr>
            <a:r>
              <a:rPr sz="3600" b="1" dirty="0">
                <a:latin typeface="Calibri" panose="020F0502020204030204"/>
                <a:cs typeface="Calibri" panose="020F0502020204030204"/>
                <a:sym typeface="+mn-ea"/>
              </a:rPr>
              <a:t>Code</a:t>
            </a:r>
            <a:r>
              <a:rPr sz="3600" b="1" spc="-4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b="1" spc="-10" dirty="0">
                <a:latin typeface="Calibri" panose="020F0502020204030204"/>
                <a:cs typeface="Calibri" panose="020F0502020204030204"/>
                <a:sym typeface="+mn-ea"/>
              </a:rPr>
              <a:t>reusability</a:t>
            </a:r>
            <a:r>
              <a:rPr lang="en-IN" sz="3600" spc="-10" dirty="0">
                <a:latin typeface="Calibri" panose="020F0502020204030204"/>
                <a:cs typeface="Calibri" panose="020F0502020204030204"/>
                <a:sym typeface="+mn-ea"/>
              </a:rPr>
              <a:t>-reduce duplication</a:t>
            </a:r>
            <a:endParaRPr sz="3600">
              <a:latin typeface="Calibri" panose="020F0502020204030204"/>
              <a:cs typeface="Calibri" panose="020F0502020204030204"/>
            </a:endParaRPr>
          </a:p>
          <a:p>
            <a:pPr marL="485775" indent="-228600">
              <a:lnSpc>
                <a:spcPct val="100000"/>
              </a:lnSpc>
              <a:buFont typeface="Arial" panose="020B0604020202020204"/>
              <a:buChar char="•"/>
              <a:tabLst>
                <a:tab pos="485775" algn="l"/>
              </a:tabLst>
            </a:pPr>
            <a:r>
              <a:rPr sz="3600" b="1" dirty="0">
                <a:latin typeface="Calibri" panose="020F0502020204030204"/>
                <a:cs typeface="Calibri" panose="020F0502020204030204"/>
                <a:sym typeface="+mn-ea"/>
              </a:rPr>
              <a:t>Code</a:t>
            </a:r>
            <a:r>
              <a:rPr sz="3600" b="1" spc="-5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b="1" spc="-10" dirty="0">
                <a:latin typeface="Calibri" panose="020F0502020204030204"/>
                <a:cs typeface="Calibri" panose="020F0502020204030204"/>
                <a:sym typeface="+mn-ea"/>
              </a:rPr>
              <a:t>readability</a:t>
            </a:r>
            <a:r>
              <a:rPr lang="en-IN" sz="3600" spc="-10" dirty="0">
                <a:latin typeface="Calibri" panose="020F0502020204030204"/>
                <a:cs typeface="Calibri" panose="020F0502020204030204"/>
                <a:sym typeface="+mn-ea"/>
              </a:rPr>
              <a:t>-easy to understand</a:t>
            </a:r>
            <a:endParaRPr sz="3600">
              <a:latin typeface="Calibri" panose="020F0502020204030204"/>
              <a:cs typeface="Calibri" panose="020F0502020204030204"/>
            </a:endParaRPr>
          </a:p>
          <a:p>
            <a:pPr marL="485775" indent="-228600">
              <a:lnSpc>
                <a:spcPct val="100000"/>
              </a:lnSpc>
              <a:buFont typeface="Arial" panose="020B0604020202020204"/>
              <a:buChar char="•"/>
              <a:tabLst>
                <a:tab pos="485775" algn="l"/>
              </a:tabLst>
            </a:pPr>
            <a:r>
              <a:rPr sz="3600" b="1" dirty="0">
                <a:latin typeface="Calibri" panose="020F0502020204030204"/>
                <a:cs typeface="Calibri" panose="020F0502020204030204"/>
                <a:sym typeface="+mn-ea"/>
              </a:rPr>
              <a:t>Coding</a:t>
            </a:r>
            <a:r>
              <a:rPr sz="3600" b="1" spc="-5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b="1" spc="-10" dirty="0">
                <a:latin typeface="Calibri" panose="020F0502020204030204"/>
                <a:cs typeface="Calibri" panose="020F0502020204030204"/>
                <a:sym typeface="+mn-ea"/>
              </a:rPr>
              <a:t>efficiency</a:t>
            </a:r>
            <a:r>
              <a:rPr lang="en-IN" sz="3600" spc="-10" dirty="0">
                <a:latin typeface="Calibri" panose="020F0502020204030204"/>
                <a:cs typeface="Calibri" panose="020F0502020204030204"/>
                <a:sym typeface="+mn-ea"/>
              </a:rPr>
              <a:t>-minimize use of resources</a:t>
            </a:r>
            <a:endParaRPr sz="3600">
              <a:latin typeface="Calibri" panose="020F0502020204030204"/>
              <a:cs typeface="Calibri" panose="020F0502020204030204"/>
            </a:endParaRPr>
          </a:p>
          <a:p>
            <a:pPr marL="485775" indent="-228600">
              <a:lnSpc>
                <a:spcPct val="100000"/>
              </a:lnSpc>
              <a:buFont typeface="Arial" panose="020B0604020202020204"/>
              <a:buChar char="•"/>
              <a:tabLst>
                <a:tab pos="485775" algn="l"/>
              </a:tabLst>
            </a:pPr>
            <a:r>
              <a:rPr sz="3600" b="1" dirty="0">
                <a:latin typeface="Calibri" panose="020F0502020204030204"/>
                <a:cs typeface="Calibri" panose="020F0502020204030204"/>
                <a:sym typeface="+mn-ea"/>
              </a:rPr>
              <a:t>Saves</a:t>
            </a:r>
            <a:r>
              <a:rPr sz="3600" b="1" spc="-8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b="1" spc="-20" dirty="0">
                <a:latin typeface="Calibri" panose="020F0502020204030204"/>
                <a:cs typeface="Calibri" panose="020F0502020204030204"/>
                <a:sym typeface="+mn-ea"/>
              </a:rPr>
              <a:t>time</a:t>
            </a:r>
            <a:endParaRPr sz="3600" b="1">
              <a:latin typeface="Calibri" panose="020F0502020204030204"/>
              <a:cs typeface="Calibri" panose="020F0502020204030204"/>
            </a:endParaRPr>
          </a:p>
          <a:p>
            <a:pPr>
              <a:lnSpc>
                <a:spcPct val="200000"/>
              </a:lnSpc>
            </a:pPr>
            <a:endParaRPr lang="en-US" sz="3600" b="1">
              <a:latin typeface="Calibri" panose="020F0502020204030204"/>
              <a:cs typeface="Calibri" panose="020F0502020204030204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77135"/>
            <a:ext cx="10515600" cy="3700145"/>
          </a:xfrm>
        </p:spPr>
        <p:txBody>
          <a:bodyPr/>
          <a:p>
            <a:pPr marL="0" indent="0">
              <a:lnSpc>
                <a:spcPct val="100000"/>
              </a:lnSpc>
              <a:spcBef>
                <a:spcPts val="95"/>
              </a:spcBef>
              <a:buNone/>
            </a:pPr>
            <a:r>
              <a:rPr sz="40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Example</a:t>
            </a:r>
            <a:r>
              <a:rPr sz="4000" b="1" spc="-55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000" b="1" spc="-25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1:</a:t>
            </a:r>
            <a:endParaRPr sz="4000">
              <a:solidFill>
                <a:schemeClr val="tx1"/>
              </a:solidFill>
              <a:latin typeface="Calibri" panose="020F0502020204030204"/>
              <a:cs typeface="Calibri" panose="020F0502020204030204"/>
            </a:endParaRPr>
          </a:p>
          <a:p>
            <a:pPr marL="0" marR="5080" indent="0">
              <a:lnSpc>
                <a:spcPct val="100000"/>
              </a:lnSpc>
              <a:buNone/>
            </a:pPr>
            <a:r>
              <a:rPr sz="40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sq</a:t>
            </a:r>
            <a:r>
              <a:rPr sz="4000" b="1" spc="-1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=</a:t>
            </a:r>
            <a:r>
              <a:rPr sz="4000" b="1" spc="-1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000" b="1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lambda</a:t>
            </a:r>
            <a:r>
              <a:rPr sz="4000" b="1" spc="-5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000" b="1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x</a:t>
            </a:r>
            <a:r>
              <a:rPr sz="4000" b="1" spc="-1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000" b="1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:</a:t>
            </a:r>
            <a:r>
              <a:rPr sz="4000" b="1" spc="-15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000" b="1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x</a:t>
            </a:r>
            <a:r>
              <a:rPr sz="4000" b="1" spc="-15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000" b="1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*</a:t>
            </a:r>
            <a:r>
              <a:rPr sz="4000" b="1" spc="-1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000" b="1" spc="-5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x </a:t>
            </a:r>
            <a:endParaRPr sz="4000" b="1" spc="-50" dirty="0">
              <a:solidFill>
                <a:srgbClr val="FF0000"/>
              </a:solidFill>
              <a:latin typeface="Calibri" panose="020F0502020204030204"/>
              <a:cs typeface="Calibri" panose="020F0502020204030204"/>
              <a:sym typeface="+mn-ea"/>
            </a:endParaRPr>
          </a:p>
          <a:p>
            <a:pPr marL="0" marR="5080" indent="0">
              <a:lnSpc>
                <a:spcPct val="100000"/>
              </a:lnSpc>
              <a:buNone/>
            </a:pPr>
            <a:r>
              <a:rPr sz="4000" b="1" spc="-1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print(sq(6))</a:t>
            </a:r>
            <a:endParaRPr sz="4000">
              <a:solidFill>
                <a:srgbClr val="FF0000"/>
              </a:solidFill>
              <a:latin typeface="Calibri" panose="020F0502020204030204"/>
              <a:cs typeface="Calibri" panose="020F0502020204030204"/>
            </a:endParaRPr>
          </a:p>
          <a:p>
            <a:endParaRPr lang="en-US" sz="4000">
              <a:solidFill>
                <a:srgbClr val="FF0000"/>
              </a:solidFill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739775" y="360045"/>
            <a:ext cx="10140950" cy="131508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latin typeface="Calibri" panose="020F0502020204030204"/>
                <a:cs typeface="Calibri" panose="020F0502020204030204"/>
                <a:sym typeface="+mn-ea"/>
              </a:rPr>
              <a:t>Syntax:</a:t>
            </a:r>
            <a:endParaRPr sz="4000">
              <a:latin typeface="Calibri" panose="020F0502020204030204"/>
              <a:cs typeface="Calibri" panose="020F0502020204030204"/>
            </a:endParaRPr>
          </a:p>
          <a:p>
            <a:pPr marL="12700">
              <a:lnSpc>
                <a:spcPct val="100000"/>
              </a:lnSpc>
            </a:pPr>
            <a:r>
              <a:rPr sz="4000" b="1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lambda</a:t>
            </a:r>
            <a:r>
              <a:rPr sz="4000" b="1" spc="-2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000" b="1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arguments</a:t>
            </a:r>
            <a:r>
              <a:rPr sz="4000" b="1" spc="-15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000" b="1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:</a:t>
            </a:r>
            <a:r>
              <a:rPr sz="4000" b="1" spc="-2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000" b="1" spc="-1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expression</a:t>
            </a:r>
            <a:endParaRPr lang="en-US" sz="4000" b="1" spc="-10" dirty="0">
              <a:solidFill>
                <a:srgbClr val="FF0000"/>
              </a:solidFill>
              <a:latin typeface="Calibri" panose="020F0502020204030204"/>
              <a:cs typeface="Calibri" panose="020F0502020204030204"/>
              <a:sym typeface="+mn-ea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90" name="object 90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838200" y="0"/>
          <a:ext cx="11280775" cy="63360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9245"/>
                <a:gridCol w="7965440"/>
                <a:gridCol w="208280"/>
                <a:gridCol w="2797810"/>
              </a:tblGrid>
              <a:tr h="880110">
                <a:tc gridSpan="4">
                  <a:txBody>
                    <a:bodyPr/>
                    <a:p>
                      <a:pPr marL="3239135">
                        <a:lnSpc>
                          <a:spcPct val="100000"/>
                        </a:lnSpc>
                      </a:pPr>
                      <a:r>
                        <a:rPr sz="2800" b="1" i="1" spc="-40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DATE</a:t>
                      </a:r>
                      <a:r>
                        <a:rPr sz="2800" b="1" i="1" spc="-30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b="1" i="1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AND</a:t>
                      </a:r>
                      <a:r>
                        <a:rPr sz="2800" b="1" i="1" spc="-25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b="1" i="1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TIME</a:t>
                      </a:r>
                      <a:r>
                        <a:rPr sz="2800" b="1" i="1" spc="-35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b="1" i="1" spc="-10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METHODS</a:t>
                      </a:r>
                      <a:endParaRPr sz="2800" b="1" i="1" dirty="0">
                        <a:solidFill>
                          <a:srgbClr val="FF0000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>
                    <a:solidFill>
                      <a:srgbClr val="50919A"/>
                    </a:solidFill>
                  </a:tcPr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</a:tr>
              <a:tr h="0">
                <a:tc gridSpan="4">
                  <a:txBody>
                    <a:bodyPr/>
                    <a:p>
                      <a:pPr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376555" marR="297815" indent="-228600">
                        <a:lnSpc>
                          <a:spcPct val="100000"/>
                        </a:lnSpc>
                        <a:buFont typeface="Arial" panose="020B0604020202020204"/>
                        <a:buChar char="•"/>
                        <a:tabLst>
                          <a:tab pos="376555" algn="l"/>
                        </a:tabLst>
                      </a:pPr>
                      <a:endParaRPr sz="32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113030" marB="0"/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</a:tr>
              <a:tr h="650240">
                <a:tc rowSpan="3"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endParaRPr sz="40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R w="9525">
                      <a:solidFill>
                        <a:srgbClr val="A75F09"/>
                      </a:solidFill>
                      <a:prstDash val="solid"/>
                    </a:lnR>
                    <a:lnB w="38100">
                      <a:solidFill>
                        <a:srgbClr val="E38312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p>
                      <a:pPr marL="44450" marR="11811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4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Example:</a:t>
                      </a:r>
                      <a:r>
                        <a:rPr sz="4000" b="1" spc="-3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4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to</a:t>
                      </a:r>
                      <a:r>
                        <a:rPr sz="4000" b="1" spc="-3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4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get</a:t>
                      </a:r>
                      <a:r>
                        <a:rPr sz="4000" b="1" spc="-3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4000" b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current</a:t>
                      </a:r>
                      <a:r>
                        <a:rPr sz="4000" b="1" spc="-2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4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time</a:t>
                      </a:r>
                      <a:r>
                        <a:rPr sz="4000" b="1" spc="-2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4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and</a:t>
                      </a:r>
                      <a:r>
                        <a:rPr sz="4000" b="1" spc="-4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4000" b="1" spc="-2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date </a:t>
                      </a:r>
                      <a:endParaRPr sz="4000" b="1" spc="-20" dirty="0">
                        <a:solidFill>
                          <a:srgbClr val="FFFFFF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4450" marR="11811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sz="4000" b="1" spc="-20" dirty="0">
                        <a:solidFill>
                          <a:srgbClr val="FFFFFF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4450" marR="11811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40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import</a:t>
                      </a:r>
                      <a:r>
                        <a:rPr sz="4000" b="1" spc="-4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4000" b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datetime print(datetime.datetime.now()) print(datetime.date.today())</a:t>
                      </a:r>
                      <a:endParaRPr sz="4000" b="1" dirty="0">
                        <a:solidFill>
                          <a:srgbClr val="FFFFFF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50800" marB="0">
                    <a:lnL w="9525">
                      <a:solidFill>
                        <a:srgbClr val="A75F09"/>
                      </a:solidFill>
                      <a:prstDash val="solid"/>
                    </a:lnL>
                    <a:lnR w="9525">
                      <a:solidFill>
                        <a:srgbClr val="A75F09"/>
                      </a:solidFill>
                      <a:prstDash val="solid"/>
                    </a:lnR>
                    <a:lnT w="9525">
                      <a:solidFill>
                        <a:srgbClr val="A75F09"/>
                      </a:solidFill>
                      <a:prstDash val="solid"/>
                    </a:lnT>
                    <a:lnB w="9525">
                      <a:solidFill>
                        <a:srgbClr val="A75F09"/>
                      </a:solidFill>
                      <a:prstDash val="solid"/>
                    </a:lnB>
                    <a:solidFill>
                      <a:srgbClr val="093D52"/>
                    </a:solidFill>
                  </a:tcPr>
                </a:tc>
                <a:tc gridSpan="2"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9525">
                      <a:solidFill>
                        <a:srgbClr val="A75F09"/>
                      </a:solidFill>
                      <a:prstDash val="solid"/>
                    </a:lnL>
                  </a:tcPr>
                </a:tc>
                <a:tc hMerge="1">
                  <a:tcPr marL="0" marR="0" marT="0" marB="0"/>
                </a:tc>
              </a:tr>
              <a:tr h="2752725">
                <a:tc vMerge="1">
                  <a:tcPr marL="0" marR="0" marT="0" marB="0">
                    <a:lnR w="9525">
                      <a:solidFill>
                        <a:srgbClr val="A75F09"/>
                      </a:solidFill>
                      <a:prstDash val="solid"/>
                    </a:lnR>
                    <a:lnB w="38100">
                      <a:solidFill>
                        <a:srgbClr val="E38312"/>
                      </a:solidFill>
                      <a:prstDash val="solid"/>
                    </a:lnB>
                  </a:tcPr>
                </a:tc>
                <a:tc vMerge="1">
                  <a:tcPr marL="0" marR="0" marT="50800" marB="0">
                    <a:lnL w="9525">
                      <a:solidFill>
                        <a:srgbClr val="A75F09"/>
                      </a:solidFill>
                      <a:prstDash val="solid"/>
                    </a:lnL>
                    <a:lnR w="9525">
                      <a:solidFill>
                        <a:srgbClr val="A75F09"/>
                      </a:solidFill>
                      <a:prstDash val="solid"/>
                    </a:lnR>
                    <a:lnT w="9525">
                      <a:solidFill>
                        <a:srgbClr val="A75F09"/>
                      </a:solidFill>
                      <a:prstDash val="solid"/>
                    </a:lnT>
                    <a:lnB w="9525">
                      <a:solidFill>
                        <a:srgbClr val="A75F09"/>
                      </a:solidFill>
                      <a:prstDash val="solid"/>
                    </a:lnB>
                    <a:solidFill>
                      <a:srgbClr val="093D52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9525">
                      <a:solidFill>
                        <a:srgbClr val="A75F09"/>
                      </a:solidFill>
                      <a:prstDash val="solid"/>
                    </a:lnL>
                    <a:lnR w="9525">
                      <a:solidFill>
                        <a:srgbClr val="A75F09"/>
                      </a:solidFill>
                      <a:prstDash val="solid"/>
                    </a:lnR>
                  </a:tcPr>
                </a:tc>
                <a:tc>
                  <a:txBody>
                    <a:bodyPr/>
                    <a:p>
                      <a:pPr marL="45720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OUTPUT:</a:t>
                      </a:r>
                      <a:endParaRPr sz="28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5720">
                        <a:lnSpc>
                          <a:spcPct val="100000"/>
                        </a:lnSpc>
                      </a:pP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2024-04-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17</a:t>
                      </a:r>
                      <a:r>
                        <a:rPr lang="en-IN" sz="280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11:12:45.617120</a:t>
                      </a:r>
                      <a:endParaRPr sz="28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5720">
                        <a:lnSpc>
                          <a:spcPct val="100000"/>
                        </a:lnSpc>
                      </a:pP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2024-04-</a:t>
                      </a:r>
                      <a:r>
                        <a:rPr sz="2800" spc="-25" dirty="0">
                          <a:latin typeface="Calibri" panose="020F0502020204030204"/>
                          <a:cs typeface="Calibri" panose="020F0502020204030204"/>
                        </a:rPr>
                        <a:t>17</a:t>
                      </a:r>
                      <a:endParaRPr sz="28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100330" marB="0">
                    <a:lnL w="9525">
                      <a:solidFill>
                        <a:srgbClr val="A75F09"/>
                      </a:solidFill>
                      <a:prstDash val="solid"/>
                    </a:lnL>
                    <a:lnT w="9525">
                      <a:solidFill>
                        <a:srgbClr val="A75F09"/>
                      </a:solidFill>
                      <a:prstDash val="solid"/>
                    </a:lnT>
                    <a:lnB w="9525">
                      <a:solidFill>
                        <a:srgbClr val="A75F09"/>
                      </a:solidFill>
                      <a:prstDash val="solid"/>
                    </a:lnB>
                  </a:tcPr>
                </a:tc>
              </a:tr>
              <a:tr h="1025525">
                <a:tc vMerge="1">
                  <a:tcPr marL="0" marR="0" marT="0" marB="0">
                    <a:lnR w="9525">
                      <a:solidFill>
                        <a:srgbClr val="A75F09"/>
                      </a:solidFill>
                      <a:prstDash val="solid"/>
                    </a:lnR>
                    <a:lnB w="38100">
                      <a:solidFill>
                        <a:srgbClr val="E38312"/>
                      </a:solidFill>
                      <a:prstDash val="solid"/>
                    </a:lnB>
                  </a:tcPr>
                </a:tc>
                <a:tc vMerge="1">
                  <a:tcPr marL="0" marR="0" marT="50800" marB="0">
                    <a:lnL w="9525">
                      <a:solidFill>
                        <a:srgbClr val="A75F09"/>
                      </a:solidFill>
                      <a:prstDash val="solid"/>
                    </a:lnL>
                    <a:lnR w="9525">
                      <a:solidFill>
                        <a:srgbClr val="A75F09"/>
                      </a:solidFill>
                      <a:prstDash val="solid"/>
                    </a:lnR>
                    <a:lnT w="9525">
                      <a:solidFill>
                        <a:srgbClr val="A75F09"/>
                      </a:solidFill>
                      <a:prstDash val="solid"/>
                    </a:lnT>
                    <a:lnB w="9525">
                      <a:solidFill>
                        <a:srgbClr val="A75F09"/>
                      </a:solidFill>
                      <a:prstDash val="solid"/>
                    </a:lnB>
                    <a:solidFill>
                      <a:srgbClr val="093D52"/>
                    </a:solidFill>
                  </a:tcPr>
                </a:tc>
                <a:tc gridSpan="2"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9525">
                      <a:solidFill>
                        <a:srgbClr val="A75F09"/>
                      </a:solidFill>
                      <a:prstDash val="solid"/>
                    </a:lnL>
                    <a:lnB w="38100">
                      <a:solidFill>
                        <a:srgbClr val="E38312"/>
                      </a:solidFill>
                      <a:prstDash val="solid"/>
                    </a:lnB>
                  </a:tcPr>
                </a:tc>
                <a:tc hMerge="1"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-149860"/>
            <a:ext cx="10515600" cy="6784340"/>
          </a:xfrm>
        </p:spPr>
        <p:txBody>
          <a:bodyPr>
            <a:noAutofit/>
          </a:bodyPr>
          <a:p>
            <a:pPr marL="376555" indent="-228600">
              <a:lnSpc>
                <a:spcPct val="150000"/>
              </a:lnSpc>
              <a:spcBef>
                <a:spcPts val="5"/>
              </a:spcBef>
              <a:buFont typeface="Arial" panose="020B0604020202020204"/>
              <a:buChar char="•"/>
              <a:tabLst>
                <a:tab pos="376555" algn="l"/>
                <a:tab pos="5580380" algn="l"/>
              </a:tabLst>
            </a:pP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Co</a:t>
            </a:r>
            <a:r>
              <a:rPr sz="3100" u="sng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mmonly</a:t>
            </a:r>
            <a:r>
              <a:rPr sz="3100" u="sng" spc="-20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u="sng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used</a:t>
            </a:r>
            <a:r>
              <a:rPr sz="3100" u="sng" spc="-25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u="sng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classes</a:t>
            </a:r>
            <a:r>
              <a:rPr sz="3100" u="sng" spc="-20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u="sng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in</a:t>
            </a:r>
            <a:r>
              <a:rPr sz="3100" u="sng" spc="-35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u="sng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sz="3100" u="sng" spc="-25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u="sng" spc="-10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‘datetime’</a:t>
            </a:r>
            <a:r>
              <a:rPr sz="3100" u="sng" spc="-25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u="sng" spc="-10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module:</a:t>
            </a:r>
            <a:r>
              <a:rPr sz="3100" u="sng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	</a:t>
            </a:r>
            <a:endParaRPr sz="3100">
              <a:latin typeface="Calibri" panose="020F0502020204030204"/>
              <a:cs typeface="Calibri" panose="020F0502020204030204"/>
            </a:endParaRPr>
          </a:p>
          <a:p>
            <a:pPr marL="836295" lvl="1" indent="-227965">
              <a:lnSpc>
                <a:spcPct val="150000"/>
              </a:lnSpc>
              <a:buFont typeface="Wingdings" panose="05000000000000000000"/>
              <a:buChar char=""/>
              <a:tabLst>
                <a:tab pos="835660" algn="l"/>
              </a:tabLst>
            </a:pPr>
            <a:r>
              <a:rPr sz="3100" b="1" dirty="0">
                <a:latin typeface="Calibri" panose="020F0502020204030204"/>
                <a:cs typeface="Calibri" panose="020F0502020204030204"/>
                <a:sym typeface="+mn-ea"/>
              </a:rPr>
              <a:t>date</a:t>
            </a:r>
            <a:r>
              <a:rPr sz="3100" b="1"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b="1" dirty="0">
                <a:latin typeface="Calibri" panose="020F0502020204030204"/>
                <a:cs typeface="Calibri" panose="020F0502020204030204"/>
                <a:sym typeface="+mn-ea"/>
              </a:rPr>
              <a:t>class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–</a:t>
            </a:r>
            <a:r>
              <a:rPr sz="3100" spc="-4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Manipulate</a:t>
            </a:r>
            <a:r>
              <a:rPr sz="3100" spc="-4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just</a:t>
            </a:r>
            <a:r>
              <a:rPr sz="3100"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date</a:t>
            </a:r>
            <a:r>
              <a:rPr sz="3100" spc="-4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(</a:t>
            </a:r>
            <a:r>
              <a:rPr sz="3100"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Month,</a:t>
            </a:r>
            <a:r>
              <a:rPr sz="3100" spc="-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spc="-25" dirty="0">
                <a:latin typeface="Calibri" panose="020F0502020204030204"/>
                <a:cs typeface="Calibri" panose="020F0502020204030204"/>
                <a:sym typeface="+mn-ea"/>
              </a:rPr>
              <a:t>day,</a:t>
            </a:r>
            <a:r>
              <a:rPr sz="3100"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spc="-10" dirty="0">
                <a:latin typeface="Calibri" panose="020F0502020204030204"/>
                <a:cs typeface="Calibri" panose="020F0502020204030204"/>
                <a:sym typeface="+mn-ea"/>
              </a:rPr>
              <a:t>year)</a:t>
            </a:r>
            <a:endParaRPr sz="3100">
              <a:latin typeface="Calibri" panose="020F0502020204030204"/>
              <a:cs typeface="Calibri" panose="020F0502020204030204"/>
            </a:endParaRPr>
          </a:p>
          <a:p>
            <a:pPr marL="836930" marR="278130" lvl="1" indent="-228600">
              <a:lnSpc>
                <a:spcPct val="150000"/>
              </a:lnSpc>
              <a:spcBef>
                <a:spcPts val="120"/>
              </a:spcBef>
              <a:buFont typeface="Wingdings" panose="05000000000000000000"/>
              <a:buChar char=""/>
              <a:tabLst>
                <a:tab pos="836930" algn="l"/>
              </a:tabLst>
            </a:pPr>
            <a:r>
              <a:rPr sz="3100" b="1" dirty="0">
                <a:latin typeface="Calibri" panose="020F0502020204030204"/>
                <a:cs typeface="Calibri" panose="020F0502020204030204"/>
                <a:sym typeface="+mn-ea"/>
              </a:rPr>
              <a:t>time</a:t>
            </a:r>
            <a:r>
              <a:rPr sz="3100" b="1" spc="229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b="1" dirty="0">
                <a:latin typeface="Calibri" panose="020F0502020204030204"/>
                <a:cs typeface="Calibri" panose="020F0502020204030204"/>
                <a:sym typeface="+mn-ea"/>
              </a:rPr>
              <a:t>class</a:t>
            </a:r>
            <a:r>
              <a:rPr sz="3100" b="1" spc="229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–</a:t>
            </a:r>
            <a:r>
              <a:rPr sz="3100" spc="2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Time</a:t>
            </a:r>
            <a:r>
              <a:rPr sz="3100" spc="2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independent</a:t>
            </a:r>
            <a:r>
              <a:rPr sz="3100" spc="2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of</a:t>
            </a:r>
            <a:r>
              <a:rPr sz="3100" spc="229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sz="3100" spc="229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day</a:t>
            </a:r>
            <a:r>
              <a:rPr sz="3100" spc="2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(Hour,</a:t>
            </a:r>
            <a:r>
              <a:rPr sz="3100" spc="2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spc="-10" dirty="0">
                <a:latin typeface="Calibri" panose="020F0502020204030204"/>
                <a:cs typeface="Calibri" panose="020F0502020204030204"/>
                <a:sym typeface="+mn-ea"/>
              </a:rPr>
              <a:t>minute,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second,</a:t>
            </a:r>
            <a:r>
              <a:rPr sz="3100" spc="-6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spc="-10" dirty="0">
                <a:latin typeface="Calibri" panose="020F0502020204030204"/>
                <a:cs typeface="Calibri" panose="020F0502020204030204"/>
                <a:sym typeface="+mn-ea"/>
              </a:rPr>
              <a:t>microsecond)</a:t>
            </a:r>
            <a:endParaRPr sz="3100">
              <a:latin typeface="Calibri" panose="020F0502020204030204"/>
              <a:cs typeface="Calibri" panose="020F0502020204030204"/>
            </a:endParaRPr>
          </a:p>
          <a:p>
            <a:pPr marL="836295" lvl="1" indent="-227965">
              <a:lnSpc>
                <a:spcPct val="150000"/>
              </a:lnSpc>
              <a:buFont typeface="Wingdings" panose="05000000000000000000"/>
              <a:buChar char=""/>
              <a:tabLst>
                <a:tab pos="835660" algn="l"/>
              </a:tabLst>
            </a:pPr>
            <a:r>
              <a:rPr sz="3100" b="1" dirty="0">
                <a:latin typeface="Calibri" panose="020F0502020204030204"/>
                <a:cs typeface="Calibri" panose="020F0502020204030204"/>
                <a:sym typeface="+mn-ea"/>
              </a:rPr>
              <a:t>datetime</a:t>
            </a:r>
            <a:r>
              <a:rPr sz="3100" b="1" spc="3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b="1" dirty="0">
                <a:latin typeface="Calibri" panose="020F0502020204030204"/>
                <a:cs typeface="Calibri" panose="020F0502020204030204"/>
                <a:sym typeface="+mn-ea"/>
              </a:rPr>
              <a:t>class</a:t>
            </a:r>
            <a:r>
              <a:rPr sz="3100" b="1" spc="34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–</a:t>
            </a:r>
            <a:r>
              <a:rPr sz="3100" spc="34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Combination</a:t>
            </a:r>
            <a:r>
              <a:rPr sz="3100" spc="34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of</a:t>
            </a:r>
            <a:r>
              <a:rPr sz="3100" spc="34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time</a:t>
            </a:r>
            <a:r>
              <a:rPr sz="3100" spc="3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and</a:t>
            </a:r>
            <a:r>
              <a:rPr sz="3100" spc="34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date</a:t>
            </a:r>
            <a:r>
              <a:rPr sz="3100" spc="3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spc="-10" dirty="0">
                <a:latin typeface="Calibri" panose="020F0502020204030204"/>
                <a:cs typeface="Calibri" panose="020F0502020204030204"/>
                <a:sym typeface="+mn-ea"/>
              </a:rPr>
              <a:t>(Month,</a:t>
            </a:r>
            <a:endParaRPr sz="3100">
              <a:latin typeface="Calibri" panose="020F0502020204030204"/>
              <a:cs typeface="Calibri" panose="020F0502020204030204"/>
            </a:endParaRPr>
          </a:p>
          <a:p>
            <a:pPr marL="836930">
              <a:lnSpc>
                <a:spcPct val="150000"/>
              </a:lnSpc>
            </a:pPr>
            <a:r>
              <a:rPr sz="3100" spc="-25" dirty="0">
                <a:latin typeface="Calibri" panose="020F0502020204030204"/>
                <a:cs typeface="Calibri" panose="020F0502020204030204"/>
                <a:sym typeface="+mn-ea"/>
              </a:rPr>
              <a:t>day,</a:t>
            </a:r>
            <a:r>
              <a:rPr sz="3100" spc="-6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spc="-25" dirty="0">
                <a:latin typeface="Calibri" panose="020F0502020204030204"/>
                <a:cs typeface="Calibri" panose="020F0502020204030204"/>
                <a:sym typeface="+mn-ea"/>
              </a:rPr>
              <a:t>year,</a:t>
            </a:r>
            <a:r>
              <a:rPr sz="3100" spc="-4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spc="-25" dirty="0">
                <a:latin typeface="Calibri" panose="020F0502020204030204"/>
                <a:cs typeface="Calibri" panose="020F0502020204030204"/>
                <a:sym typeface="+mn-ea"/>
              </a:rPr>
              <a:t>hour,</a:t>
            </a:r>
            <a:r>
              <a:rPr sz="3100" spc="-6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minute,</a:t>
            </a:r>
            <a:r>
              <a:rPr sz="3100" spc="-6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second,</a:t>
            </a:r>
            <a:r>
              <a:rPr sz="3100" spc="-4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spc="-10" dirty="0">
                <a:latin typeface="Calibri" panose="020F0502020204030204"/>
                <a:cs typeface="Calibri" panose="020F0502020204030204"/>
                <a:sym typeface="+mn-ea"/>
              </a:rPr>
              <a:t>microsecond)</a:t>
            </a:r>
            <a:endParaRPr sz="3100">
              <a:latin typeface="Calibri" panose="020F0502020204030204"/>
              <a:cs typeface="Calibri" panose="020F0502020204030204"/>
            </a:endParaRPr>
          </a:p>
          <a:p>
            <a:pPr marL="836930" marR="278130" lvl="1" indent="-228600" algn="just">
              <a:lnSpc>
                <a:spcPct val="150000"/>
              </a:lnSpc>
              <a:spcBef>
                <a:spcPts val="120"/>
              </a:spcBef>
              <a:buFont typeface="Wingdings" panose="05000000000000000000"/>
              <a:buChar char=""/>
              <a:tabLst>
                <a:tab pos="836930" algn="l"/>
              </a:tabLst>
            </a:pPr>
            <a:r>
              <a:rPr sz="3100" b="1" dirty="0">
                <a:latin typeface="Calibri" panose="020F0502020204030204"/>
                <a:cs typeface="Calibri" panose="020F0502020204030204"/>
                <a:sym typeface="+mn-ea"/>
              </a:rPr>
              <a:t>timedelta</a:t>
            </a:r>
            <a:r>
              <a:rPr sz="3100" b="1" spc="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b="1" dirty="0">
                <a:latin typeface="Calibri" panose="020F0502020204030204"/>
                <a:cs typeface="Calibri" panose="020F0502020204030204"/>
                <a:sym typeface="+mn-ea"/>
              </a:rPr>
              <a:t>class</a:t>
            </a:r>
            <a:r>
              <a:rPr sz="3100" b="1" spc="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—</a:t>
            </a:r>
            <a:r>
              <a:rPr sz="3100" spc="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z="3100" spc="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duration</a:t>
            </a:r>
            <a:r>
              <a:rPr sz="3100" spc="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of</a:t>
            </a:r>
            <a:r>
              <a:rPr sz="3100" spc="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time</a:t>
            </a:r>
            <a:r>
              <a:rPr sz="3100" spc="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used</a:t>
            </a:r>
            <a:r>
              <a:rPr sz="3100" spc="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for</a:t>
            </a:r>
            <a:r>
              <a:rPr sz="3100" spc="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spc="-10" dirty="0">
                <a:latin typeface="Calibri" panose="020F0502020204030204"/>
                <a:cs typeface="Calibri" panose="020F0502020204030204"/>
                <a:sym typeface="+mn-ea"/>
              </a:rPr>
              <a:t>manipulating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dates</a:t>
            </a:r>
            <a:r>
              <a:rPr sz="3100" spc="9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(like</a:t>
            </a:r>
            <a:r>
              <a:rPr sz="3100" spc="9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difference</a:t>
            </a:r>
            <a:r>
              <a:rPr sz="3100" spc="9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between</a:t>
            </a:r>
            <a:r>
              <a:rPr sz="3100" spc="10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two</a:t>
            </a:r>
            <a:r>
              <a:rPr sz="3100" spc="1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date,</a:t>
            </a:r>
            <a:r>
              <a:rPr sz="3100" spc="9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time,</a:t>
            </a:r>
            <a:r>
              <a:rPr sz="3100" spc="10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or</a:t>
            </a:r>
            <a:r>
              <a:rPr sz="3100" spc="9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spc="-10" dirty="0">
                <a:latin typeface="Calibri" panose="020F0502020204030204"/>
                <a:cs typeface="Calibri" panose="020F0502020204030204"/>
                <a:sym typeface="+mn-ea"/>
              </a:rPr>
              <a:t>datetime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instances</a:t>
            </a:r>
            <a:r>
              <a:rPr sz="3100"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dirty="0">
                <a:latin typeface="Calibri" panose="020F0502020204030204"/>
                <a:cs typeface="Calibri" panose="020F0502020204030204"/>
                <a:sym typeface="+mn-ea"/>
              </a:rPr>
              <a:t>to</a:t>
            </a:r>
            <a:r>
              <a:rPr sz="3100" spc="-5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spc="-10" dirty="0">
                <a:latin typeface="Calibri" panose="020F0502020204030204"/>
                <a:cs typeface="Calibri" panose="020F0502020204030204"/>
                <a:sym typeface="+mn-ea"/>
              </a:rPr>
              <a:t>microsecond</a:t>
            </a:r>
            <a:r>
              <a:rPr sz="3100" spc="-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100" spc="-10" dirty="0">
                <a:latin typeface="Calibri" panose="020F0502020204030204"/>
                <a:cs typeface="Calibri" panose="020F0502020204030204"/>
                <a:sym typeface="+mn-ea"/>
              </a:rPr>
              <a:t>resolution)</a:t>
            </a:r>
            <a:endParaRPr sz="3100">
              <a:latin typeface="Calibri" panose="020F0502020204030204"/>
              <a:cs typeface="Calibri" panose="020F0502020204030204"/>
            </a:endParaRPr>
          </a:p>
          <a:p>
            <a:pPr>
              <a:lnSpc>
                <a:spcPct val="150000"/>
              </a:lnSpc>
            </a:pPr>
            <a:endParaRPr lang="en-US" sz="2700">
              <a:latin typeface="Calibri" panose="020F0502020204030204"/>
              <a:cs typeface="Calibri" panose="020F0502020204030204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1" name="object 21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0" y="0"/>
          <a:ext cx="8939530" cy="67697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39530"/>
              </a:tblGrid>
              <a:tr h="1467485">
                <a:tc>
                  <a:txBody>
                    <a:bodyPr/>
                    <a:p>
                      <a:pPr marL="4508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Example</a:t>
                      </a:r>
                      <a:r>
                        <a:rPr sz="3200" b="1" spc="-5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spc="-5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:</a:t>
                      </a:r>
                      <a:endParaRPr sz="3200" b="1" dirty="0">
                        <a:solidFill>
                          <a:srgbClr val="FFFFFF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0005" marB="0">
                    <a:lnL w="9525">
                      <a:solidFill>
                        <a:srgbClr val="A75F09"/>
                      </a:solidFill>
                      <a:prstDash val="solid"/>
                    </a:lnL>
                    <a:lnR w="9525">
                      <a:solidFill>
                        <a:srgbClr val="A75F09"/>
                      </a:solidFill>
                      <a:prstDash val="solid"/>
                    </a:lnR>
                    <a:lnT w="9525">
                      <a:solidFill>
                        <a:srgbClr val="A75F09"/>
                      </a:solidFill>
                      <a:prstDash val="solid"/>
                    </a:lnT>
                    <a:solidFill>
                      <a:srgbClr val="093D52"/>
                    </a:solidFill>
                  </a:tcPr>
                </a:tc>
              </a:tr>
              <a:tr h="1207135">
                <a:tc>
                  <a:txBody>
                    <a:bodyPr/>
                    <a:p>
                      <a:pPr marL="45085">
                        <a:lnSpc>
                          <a:spcPct val="100000"/>
                        </a:lnSpc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from</a:t>
                      </a:r>
                      <a:r>
                        <a:rPr sz="3200" b="1" spc="-6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datetime</a:t>
                      </a:r>
                      <a:r>
                        <a:rPr sz="3200" b="1" spc="-4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import</a:t>
                      </a:r>
                      <a:r>
                        <a:rPr sz="3200" b="1" spc="-6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spc="-2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date</a:t>
                      </a:r>
                      <a:endParaRPr sz="3200" b="1" dirty="0">
                        <a:solidFill>
                          <a:srgbClr val="FFFFFF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>
                    <a:lnL w="9525">
                      <a:solidFill>
                        <a:srgbClr val="A75F09"/>
                      </a:solidFill>
                      <a:prstDash val="solid"/>
                    </a:lnL>
                    <a:lnR w="9525">
                      <a:solidFill>
                        <a:srgbClr val="A75F09"/>
                      </a:solidFill>
                      <a:prstDash val="solid"/>
                    </a:lnR>
                    <a:solidFill>
                      <a:srgbClr val="093D52"/>
                    </a:solidFill>
                  </a:tcPr>
                </a:tc>
              </a:tr>
              <a:tr h="1050925">
                <a:tc>
                  <a:txBody>
                    <a:bodyPr/>
                    <a:p>
                      <a:pPr marL="45085">
                        <a:lnSpc>
                          <a:spcPct val="100000"/>
                        </a:lnSpc>
                        <a:tabLst>
                          <a:tab pos="2331720" algn="l"/>
                        </a:tabLst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date1</a:t>
                      </a:r>
                      <a:r>
                        <a:rPr sz="3200" b="1" spc="-4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=</a:t>
                      </a:r>
                      <a:r>
                        <a:rPr sz="3200" b="1" spc="-5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date(2000,</a:t>
                      </a:r>
                      <a:r>
                        <a:rPr sz="3200" b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11,</a:t>
                      </a:r>
                      <a:r>
                        <a:rPr sz="3200" b="1" spc="-3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spc="-2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2)</a:t>
                      </a:r>
                      <a:r>
                        <a:rPr sz="32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	#</a:t>
                      </a:r>
                      <a:r>
                        <a:rPr sz="3200" b="1" spc="-3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to</a:t>
                      </a:r>
                      <a:r>
                        <a:rPr sz="3200" b="1" spc="-3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create</a:t>
                      </a:r>
                      <a:r>
                        <a:rPr sz="3200" b="1" spc="-2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a</a:t>
                      </a:r>
                      <a:r>
                        <a:rPr sz="3200" b="1" spc="-3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date</a:t>
                      </a:r>
                      <a:r>
                        <a:rPr sz="3200" b="1" spc="-3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object</a:t>
                      </a:r>
                      <a:endParaRPr sz="3200" b="1" dirty="0">
                        <a:solidFill>
                          <a:srgbClr val="FFFFFF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>
                    <a:lnL w="9525">
                      <a:solidFill>
                        <a:srgbClr val="A75F09"/>
                      </a:solidFill>
                      <a:prstDash val="solid"/>
                    </a:lnL>
                    <a:lnR w="9525">
                      <a:solidFill>
                        <a:srgbClr val="A75F09"/>
                      </a:solidFill>
                      <a:prstDash val="solid"/>
                    </a:lnR>
                    <a:solidFill>
                      <a:srgbClr val="093D52"/>
                    </a:solidFill>
                  </a:tcPr>
                </a:tc>
              </a:tr>
              <a:tr h="1146810">
                <a:tc>
                  <a:txBody>
                    <a:bodyPr/>
                    <a:p>
                      <a:pPr marL="45085">
                        <a:lnSpc>
                          <a:spcPct val="100000"/>
                        </a:lnSpc>
                        <a:tabLst>
                          <a:tab pos="2331720" algn="l"/>
                        </a:tabLst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today</a:t>
                      </a:r>
                      <a:r>
                        <a:rPr sz="3200" b="1" spc="-4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=</a:t>
                      </a:r>
                      <a:r>
                        <a:rPr sz="3200" b="1" spc="-3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date.today()</a:t>
                      </a:r>
                      <a:r>
                        <a:rPr sz="32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	#</a:t>
                      </a:r>
                      <a:r>
                        <a:rPr sz="3200" b="1" spc="-3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to</a:t>
                      </a:r>
                      <a:r>
                        <a:rPr sz="3200" b="1" spc="-3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get</a:t>
                      </a:r>
                      <a:r>
                        <a:rPr sz="3200" b="1" spc="-3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today’s</a:t>
                      </a:r>
                      <a:r>
                        <a:rPr sz="3200" b="1" spc="-3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spc="-2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date</a:t>
                      </a:r>
                      <a:endParaRPr sz="3200" b="1" dirty="0">
                        <a:solidFill>
                          <a:srgbClr val="FFFFFF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>
                    <a:lnL w="9525">
                      <a:solidFill>
                        <a:srgbClr val="A75F09"/>
                      </a:solidFill>
                      <a:prstDash val="solid"/>
                    </a:lnL>
                    <a:lnR w="9525">
                      <a:solidFill>
                        <a:srgbClr val="A75F09"/>
                      </a:solidFill>
                      <a:prstDash val="solid"/>
                    </a:lnR>
                    <a:solidFill>
                      <a:srgbClr val="093D52"/>
                    </a:solidFill>
                  </a:tcPr>
                </a:tc>
              </a:tr>
              <a:tr h="1133475">
                <a:tc>
                  <a:txBody>
                    <a:bodyPr/>
                    <a:p>
                      <a:pPr marL="45085">
                        <a:lnSpc>
                          <a:spcPct val="100000"/>
                        </a:lnSpc>
                      </a:pPr>
                      <a:r>
                        <a:rPr sz="3200" b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print(date1)</a:t>
                      </a:r>
                      <a:endParaRPr sz="3200" b="1" spc="-10" dirty="0">
                        <a:solidFill>
                          <a:srgbClr val="FFFFFF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>
                    <a:lnL w="9525">
                      <a:solidFill>
                        <a:srgbClr val="A75F09"/>
                      </a:solidFill>
                      <a:prstDash val="solid"/>
                    </a:lnL>
                    <a:lnR w="9525">
                      <a:solidFill>
                        <a:srgbClr val="A75F09"/>
                      </a:solidFill>
                      <a:prstDash val="solid"/>
                    </a:lnR>
                    <a:solidFill>
                      <a:srgbClr val="093D52"/>
                    </a:solidFill>
                  </a:tcPr>
                </a:tc>
              </a:tr>
              <a:tr h="763905">
                <a:tc>
                  <a:txBody>
                    <a:bodyPr/>
                    <a:p>
                      <a:pPr marL="45085">
                        <a:lnSpc>
                          <a:spcPct val="100000"/>
                        </a:lnSpc>
                      </a:pPr>
                      <a:r>
                        <a:rPr sz="3200" b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print(today)</a:t>
                      </a:r>
                      <a:endParaRPr sz="3200" b="1" spc="-10" dirty="0">
                        <a:solidFill>
                          <a:srgbClr val="FFFFFF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>
                    <a:lnL w="9525">
                      <a:solidFill>
                        <a:srgbClr val="A75F09"/>
                      </a:solidFill>
                      <a:prstDash val="solid"/>
                    </a:lnL>
                    <a:lnR w="9525">
                      <a:solidFill>
                        <a:srgbClr val="A75F09"/>
                      </a:solidFill>
                      <a:prstDash val="solid"/>
                    </a:lnR>
                    <a:solidFill>
                      <a:srgbClr val="093D5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object 21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9088120" y="3429000"/>
          <a:ext cx="2849245" cy="27184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49245"/>
              </a:tblGrid>
              <a:tr h="963930">
                <a:tc>
                  <a:txBody>
                    <a:bodyPr/>
                    <a:p>
                      <a:pPr marL="32194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OUTPUT:</a:t>
                      </a:r>
                      <a:endParaRPr sz="2800" spc="-1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31115" marB="0">
                    <a:lnL w="9525">
                      <a:solidFill>
                        <a:srgbClr val="A75F09"/>
                      </a:solidFill>
                      <a:prstDash val="solid"/>
                    </a:lnL>
                  </a:tcPr>
                </a:tc>
              </a:tr>
              <a:tr h="838200">
                <a:tc>
                  <a:txBody>
                    <a:bodyPr/>
                    <a:p>
                      <a:pPr marL="321945">
                        <a:lnSpc>
                          <a:spcPts val="1565"/>
                        </a:lnSpc>
                      </a:pP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2000-11-</a:t>
                      </a:r>
                      <a:r>
                        <a:rPr sz="2800" spc="-25" dirty="0">
                          <a:latin typeface="Calibri" panose="020F0502020204030204"/>
                          <a:cs typeface="Calibri" panose="020F0502020204030204"/>
                        </a:rPr>
                        <a:t>02</a:t>
                      </a:r>
                      <a:endParaRPr sz="280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>
                    <a:lnL w="9525">
                      <a:solidFill>
                        <a:srgbClr val="A75F09"/>
                      </a:solidFill>
                      <a:prstDash val="solid"/>
                    </a:lnL>
                  </a:tcPr>
                </a:tc>
              </a:tr>
              <a:tr h="916305">
                <a:tc>
                  <a:txBody>
                    <a:bodyPr/>
                    <a:p>
                      <a:pPr marL="321945">
                        <a:lnSpc>
                          <a:spcPts val="1470"/>
                        </a:lnSpc>
                      </a:pP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202</a:t>
                      </a:r>
                      <a:r>
                        <a:rPr lang="en-IN" sz="2800" spc="-10" dirty="0">
                          <a:latin typeface="Calibri" panose="020F0502020204030204"/>
                          <a:cs typeface="Calibri" panose="020F0502020204030204"/>
                        </a:rPr>
                        <a:t>5</a:t>
                      </a: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-04-</a:t>
                      </a:r>
                      <a:r>
                        <a:rPr sz="2800" spc="-25" dirty="0">
                          <a:latin typeface="Calibri" panose="020F0502020204030204"/>
                          <a:cs typeface="Calibri" panose="020F0502020204030204"/>
                        </a:rPr>
                        <a:t>2</a:t>
                      </a:r>
                      <a:r>
                        <a:rPr lang="en-IN" sz="2800" spc="-25" dirty="0">
                          <a:latin typeface="Calibri" panose="020F0502020204030204"/>
                          <a:cs typeface="Calibri" panose="020F0502020204030204"/>
                        </a:rPr>
                        <a:t>5</a:t>
                      </a:r>
                      <a:endParaRPr lang="en-IN" sz="2800" spc="-25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>
                    <a:lnL w="9525">
                      <a:solidFill>
                        <a:srgbClr val="A75F09"/>
                      </a:solidFill>
                      <a:prstDash val="solid"/>
                    </a:ln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180" y="-149225"/>
            <a:ext cx="10515600" cy="1325563"/>
          </a:xfrm>
        </p:spPr>
        <p:txBody>
          <a:bodyPr>
            <a:normAutofit fontScale="90000"/>
          </a:bodyPr>
          <a:p>
            <a:pPr marL="0" indent="0"/>
            <a:r>
              <a:rPr lang="en-IN" dirty="0">
                <a:latin typeface="Calibri" panose="020F0502020204030204"/>
                <a:cs typeface="Calibri" panose="020F0502020204030204"/>
                <a:sym typeface="+mn-ea"/>
              </a:rPr>
              <a:t>#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spc="-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month,</a:t>
            </a:r>
            <a:r>
              <a:rPr spc="-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date</a:t>
            </a:r>
            <a:r>
              <a:rPr spc="-5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and</a:t>
            </a:r>
            <a:r>
              <a:rPr spc="-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year</a:t>
            </a:r>
            <a:r>
              <a:rPr spc="-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can</a:t>
            </a:r>
            <a:r>
              <a:rPr spc="-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be</a:t>
            </a:r>
            <a:r>
              <a:rPr spc="-4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pc="-10" dirty="0">
                <a:latin typeface="Calibri" panose="020F0502020204030204"/>
                <a:cs typeface="Calibri" panose="020F0502020204030204"/>
                <a:sym typeface="+mn-ea"/>
              </a:rPr>
              <a:t>separated</a:t>
            </a:r>
            <a:r>
              <a:rPr lang="en-IN" spc="-10" dirty="0">
                <a:latin typeface="Calibri" panose="020F0502020204030204"/>
                <a:cs typeface="Calibri" panose="020F0502020204030204"/>
                <a:sym typeface="+mn-ea"/>
              </a:rPr>
              <a:t>.</a:t>
            </a:r>
            <a:br>
              <a:rPr lang="en-IN" spc="-10" dirty="0">
                <a:latin typeface="Calibri" panose="020F0502020204030204"/>
                <a:cs typeface="Calibri" panose="020F0502020204030204"/>
                <a:sym typeface="+mn-ea"/>
              </a:rPr>
            </a:br>
            <a:r>
              <a:rPr lang="en-IN" dirty="0">
                <a:latin typeface="Calibri" panose="020F0502020204030204"/>
                <a:cs typeface="Calibri" panose="020F0502020204030204"/>
                <a:sym typeface="+mn-ea"/>
              </a:rPr>
              <a:t>#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pc="-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date</a:t>
            </a:r>
            <a:r>
              <a:rPr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can</a:t>
            </a:r>
            <a:r>
              <a:rPr spc="-1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be</a:t>
            </a:r>
            <a:r>
              <a:rPr spc="-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pc="-10" dirty="0">
                <a:latin typeface="Calibri" panose="020F0502020204030204"/>
                <a:cs typeface="Calibri" panose="020F0502020204030204"/>
                <a:sym typeface="+mn-ea"/>
              </a:rPr>
              <a:t>converted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into</a:t>
            </a:r>
            <a:r>
              <a:rPr spc="-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pc="-10" dirty="0">
                <a:latin typeface="Calibri" panose="020F0502020204030204"/>
                <a:cs typeface="Calibri" panose="020F0502020204030204"/>
                <a:sym typeface="+mn-ea"/>
              </a:rPr>
              <a:t>string.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8180" y="1005205"/>
            <a:ext cx="10515600" cy="4351338"/>
          </a:xfrm>
        </p:spPr>
        <p:txBody>
          <a:bodyPr>
            <a:noAutofit/>
          </a:bodyPr>
          <a:p>
            <a:pPr marL="0" indent="0">
              <a:lnSpc>
                <a:spcPct val="100000"/>
              </a:lnSpc>
              <a:spcBef>
                <a:spcPts val="95"/>
              </a:spcBef>
              <a:buNone/>
            </a:pPr>
            <a:r>
              <a:rPr sz="320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Example</a:t>
            </a:r>
            <a:r>
              <a:rPr sz="3200" spc="-65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spc="-5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:</a:t>
            </a:r>
            <a:endParaRPr sz="3200">
              <a:solidFill>
                <a:schemeClr val="tx1"/>
              </a:solidFill>
              <a:latin typeface="Calibri" panose="020F0502020204030204"/>
              <a:cs typeface="Calibri" panose="020F0502020204030204"/>
            </a:endParaRPr>
          </a:p>
          <a:p>
            <a:pPr marL="0" marR="638810" indent="0">
              <a:lnSpc>
                <a:spcPct val="100000"/>
              </a:lnSpc>
              <a:spcBef>
                <a:spcPts val="5"/>
              </a:spcBef>
              <a:buNone/>
            </a:pP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from</a:t>
            </a:r>
            <a:r>
              <a:rPr sz="3200" b="1" spc="-6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datetime</a:t>
            </a:r>
            <a:r>
              <a:rPr sz="3200" b="1" spc="-5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import</a:t>
            </a:r>
            <a:r>
              <a:rPr sz="3200" b="1" spc="-6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spc="-2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date </a:t>
            </a: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today</a:t>
            </a:r>
            <a:r>
              <a:rPr sz="3200" b="1" spc="-4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=</a:t>
            </a:r>
            <a:r>
              <a:rPr sz="3200" b="1" spc="-35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spc="-1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date.today()</a:t>
            </a:r>
            <a:endParaRPr sz="3200">
              <a:solidFill>
                <a:schemeClr val="tx1"/>
              </a:solidFill>
              <a:latin typeface="Calibri" panose="020F0502020204030204"/>
              <a:cs typeface="Calibri" panose="020F0502020204030204"/>
            </a:endParaRPr>
          </a:p>
          <a:p>
            <a:pPr marL="0" marR="13970" indent="0">
              <a:lnSpc>
                <a:spcPct val="100000"/>
              </a:lnSpc>
              <a:buNone/>
            </a:pP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d1</a:t>
            </a:r>
            <a:r>
              <a:rPr sz="3200" b="1" spc="-1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=</a:t>
            </a:r>
            <a:r>
              <a:rPr sz="3200" b="1" spc="-5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spc="-1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today.strftime("%m/%d/%y") </a:t>
            </a:r>
            <a:endParaRPr sz="3200" b="1" spc="-10" dirty="0">
              <a:solidFill>
                <a:schemeClr val="tx1"/>
              </a:solidFill>
              <a:latin typeface="Calibri" panose="020F0502020204030204"/>
              <a:cs typeface="Calibri" panose="020F0502020204030204"/>
              <a:sym typeface="+mn-ea"/>
            </a:endParaRPr>
          </a:p>
          <a:p>
            <a:pPr marL="0" marR="13970" indent="0">
              <a:lnSpc>
                <a:spcPct val="100000"/>
              </a:lnSpc>
              <a:buNone/>
            </a:pPr>
            <a:r>
              <a:rPr sz="3200" b="1" spc="-1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print(d1)</a:t>
            </a:r>
            <a:endParaRPr sz="3200">
              <a:solidFill>
                <a:schemeClr val="tx1"/>
              </a:solidFill>
              <a:latin typeface="Calibri" panose="020F0502020204030204"/>
              <a:cs typeface="Calibri" panose="020F0502020204030204"/>
            </a:endParaRPr>
          </a:p>
          <a:p>
            <a:pPr marL="0" marR="111125" indent="0">
              <a:lnSpc>
                <a:spcPct val="100000"/>
              </a:lnSpc>
              <a:buNone/>
            </a:pP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d2</a:t>
            </a:r>
            <a:r>
              <a:rPr sz="3200" b="1" spc="5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=</a:t>
            </a:r>
            <a:r>
              <a:rPr sz="3200" b="1" spc="55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spc="-2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today.strftime("%b-</a:t>
            </a:r>
            <a:r>
              <a:rPr sz="3200" b="1" spc="-1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%d-</a:t>
            </a:r>
            <a:r>
              <a:rPr sz="3200" b="1" spc="-2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%Y") </a:t>
            </a:r>
            <a:endParaRPr sz="3200" b="1" spc="-20" dirty="0">
              <a:solidFill>
                <a:schemeClr val="tx1"/>
              </a:solidFill>
              <a:latin typeface="Calibri" panose="020F0502020204030204"/>
              <a:cs typeface="Calibri" panose="020F0502020204030204"/>
              <a:sym typeface="+mn-ea"/>
            </a:endParaRPr>
          </a:p>
          <a:p>
            <a:pPr marL="0" marR="111125" indent="0">
              <a:lnSpc>
                <a:spcPct val="100000"/>
              </a:lnSpc>
              <a:buNone/>
            </a:pPr>
            <a:r>
              <a:rPr sz="3200" b="1" spc="-1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print(d2)</a:t>
            </a:r>
            <a:endParaRPr sz="3200">
              <a:solidFill>
                <a:schemeClr val="tx1"/>
              </a:solidFill>
              <a:latin typeface="Calibri" panose="020F0502020204030204"/>
              <a:cs typeface="Calibri" panose="020F0502020204030204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d3</a:t>
            </a:r>
            <a:r>
              <a:rPr sz="3200" b="1" spc="-1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=</a:t>
            </a:r>
            <a:r>
              <a:rPr sz="3200" b="1" spc="-5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spc="-1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today.strftime("%d/%m/%Y")</a:t>
            </a:r>
            <a:endParaRPr sz="3200">
              <a:solidFill>
                <a:schemeClr val="tx1"/>
              </a:solidFill>
              <a:latin typeface="Calibri" panose="020F0502020204030204"/>
              <a:cs typeface="Calibri" panose="020F0502020204030204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3200" b="1" spc="-1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print(d3)</a:t>
            </a:r>
            <a:endParaRPr sz="3200">
              <a:solidFill>
                <a:schemeClr val="tx1"/>
              </a:solidFill>
              <a:latin typeface="Calibri" panose="020F0502020204030204"/>
              <a:cs typeface="Calibri" panose="020F0502020204030204"/>
            </a:endParaRPr>
          </a:p>
          <a:p>
            <a:pPr marL="0" marR="80645" indent="0">
              <a:lnSpc>
                <a:spcPct val="100000"/>
              </a:lnSpc>
              <a:buNone/>
            </a:pP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d4</a:t>
            </a:r>
            <a:r>
              <a:rPr sz="3200" b="1" spc="-3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=</a:t>
            </a:r>
            <a:r>
              <a:rPr sz="3200" b="1" spc="-25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spc="-1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today.strftime("%B</a:t>
            </a: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%d,</a:t>
            </a:r>
            <a:r>
              <a:rPr sz="3200" b="1" spc="-3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spc="-2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%Y") </a:t>
            </a:r>
            <a:endParaRPr sz="3200" b="1" spc="-20" dirty="0">
              <a:solidFill>
                <a:schemeClr val="tx1"/>
              </a:solidFill>
              <a:latin typeface="Calibri" panose="020F0502020204030204"/>
              <a:cs typeface="Calibri" panose="020F0502020204030204"/>
              <a:sym typeface="+mn-ea"/>
            </a:endParaRPr>
          </a:p>
          <a:p>
            <a:pPr marL="0" marR="80645" indent="0">
              <a:lnSpc>
                <a:spcPct val="100000"/>
              </a:lnSpc>
              <a:buNone/>
            </a:pPr>
            <a:r>
              <a:rPr sz="3200" b="1" spc="-1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print(d4)</a:t>
            </a:r>
            <a:endParaRPr sz="3200">
              <a:solidFill>
                <a:schemeClr val="tx1"/>
              </a:solidFill>
              <a:latin typeface="Calibri" panose="020F0502020204030204"/>
              <a:cs typeface="Calibri" panose="020F0502020204030204"/>
            </a:endParaRPr>
          </a:p>
          <a:p>
            <a:endParaRPr lang="en-US" sz="3200">
              <a:solidFill>
                <a:schemeClr val="tx1"/>
              </a:solidFill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7976870" y="3150235"/>
            <a:ext cx="4128135" cy="2031365"/>
          </a:xfrm>
          <a:prstGeom prst="rect">
            <a:avLst/>
          </a:prstGeom>
          <a:ln w="7620">
            <a:solidFill>
              <a:srgbClr val="A75F09"/>
            </a:solidFill>
          </a:ln>
        </p:spPr>
        <p:txBody>
          <a:bodyPr vert="horz" wrap="square" lIns="0" tIns="19685" rIns="0" bIns="0" rtlCol="0">
            <a:noAutofit/>
          </a:bodyPr>
          <a:p>
            <a:pPr marL="45085" marR="275590">
              <a:lnSpc>
                <a:spcPct val="100000"/>
              </a:lnSpc>
              <a:spcBef>
                <a:spcPts val="155"/>
              </a:spcBef>
            </a:pPr>
            <a:r>
              <a:rPr sz="3200" b="1" spc="-10" dirty="0">
                <a:latin typeface="Calibri" panose="020F0502020204030204"/>
                <a:cs typeface="Calibri" panose="020F0502020204030204"/>
              </a:rPr>
              <a:t>OUTPUT: 04/22/24 </a:t>
            </a:r>
            <a:r>
              <a:rPr sz="3200" b="1" dirty="0">
                <a:latin typeface="Calibri" panose="020F0502020204030204"/>
                <a:cs typeface="Calibri" panose="020F0502020204030204"/>
              </a:rPr>
              <a:t>Apr-</a:t>
            </a:r>
            <a:r>
              <a:rPr sz="3200" b="1" spc="-10" dirty="0">
                <a:latin typeface="Calibri" panose="020F0502020204030204"/>
                <a:cs typeface="Calibri" panose="020F0502020204030204"/>
              </a:rPr>
              <a:t>22-</a:t>
            </a:r>
            <a:r>
              <a:rPr sz="3200" b="1" spc="-20" dirty="0">
                <a:latin typeface="Calibri" panose="020F0502020204030204"/>
                <a:cs typeface="Calibri" panose="020F0502020204030204"/>
              </a:rPr>
              <a:t>2024 </a:t>
            </a:r>
            <a:r>
              <a:rPr sz="3200" b="1" spc="-10" dirty="0">
                <a:latin typeface="Calibri" panose="020F0502020204030204"/>
                <a:cs typeface="Calibri" panose="020F0502020204030204"/>
              </a:rPr>
              <a:t>22/04/2024</a:t>
            </a:r>
            <a:endParaRPr sz="3200" b="1">
              <a:latin typeface="Calibri" panose="020F0502020204030204"/>
              <a:cs typeface="Calibri" panose="020F0502020204030204"/>
            </a:endParaRPr>
          </a:p>
          <a:p>
            <a:pPr marL="45085">
              <a:lnSpc>
                <a:spcPct val="100000"/>
              </a:lnSpc>
            </a:pPr>
            <a:r>
              <a:rPr sz="3200" b="1" dirty="0">
                <a:latin typeface="Calibri" panose="020F0502020204030204"/>
                <a:cs typeface="Calibri" panose="020F0502020204030204"/>
              </a:rPr>
              <a:t>April</a:t>
            </a:r>
            <a:r>
              <a:rPr sz="3200" b="1" spc="-30" dirty="0">
                <a:latin typeface="Calibri" panose="020F0502020204030204"/>
                <a:cs typeface="Calibri" panose="020F0502020204030204"/>
              </a:rPr>
              <a:t> </a:t>
            </a:r>
            <a:r>
              <a:rPr sz="3200" b="1" dirty="0">
                <a:latin typeface="Calibri" panose="020F0502020204030204"/>
                <a:cs typeface="Calibri" panose="020F0502020204030204"/>
              </a:rPr>
              <a:t>22,</a:t>
            </a:r>
            <a:r>
              <a:rPr sz="3200" b="1" spc="-5" dirty="0">
                <a:latin typeface="Calibri" panose="020F0502020204030204"/>
                <a:cs typeface="Calibri" panose="020F0502020204030204"/>
              </a:rPr>
              <a:t> </a:t>
            </a:r>
            <a:r>
              <a:rPr sz="3200" b="1" spc="-20" dirty="0">
                <a:latin typeface="Calibri" panose="020F0502020204030204"/>
                <a:cs typeface="Calibri" panose="020F0502020204030204"/>
              </a:rPr>
              <a:t>2024</a:t>
            </a:r>
            <a:endParaRPr sz="3200" b="1">
              <a:latin typeface="Calibri" panose="020F0502020204030204"/>
              <a:cs typeface="Calibri" panose="020F0502020204030204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" name="object 4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98755" y="126365"/>
          <a:ext cx="11819255" cy="59124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19255"/>
              </a:tblGrid>
              <a:tr h="544830">
                <a:tc>
                  <a:txBody>
                    <a:bodyPr/>
                    <a:p>
                      <a:pPr marL="1932940">
                        <a:lnSpc>
                          <a:spcPts val="2210"/>
                        </a:lnSpc>
                      </a:pPr>
                      <a:endParaRPr sz="3600" b="1" i="1" spc="-40" dirty="0">
                        <a:solidFill>
                          <a:srgbClr val="FF0000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1932940">
                        <a:lnSpc>
                          <a:spcPts val="2210"/>
                        </a:lnSpc>
                      </a:pPr>
                      <a:r>
                        <a:rPr sz="3600" b="1" i="1" spc="-40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DATE</a:t>
                      </a:r>
                      <a:r>
                        <a:rPr sz="3600" b="1" i="1" spc="-30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b="1" i="1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AND</a:t>
                      </a:r>
                      <a:r>
                        <a:rPr sz="3600" b="1" i="1" spc="-25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b="1" i="1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TIME</a:t>
                      </a:r>
                      <a:r>
                        <a:rPr sz="3600" b="1" i="1" spc="-40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b="1" i="1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METHODS</a:t>
                      </a:r>
                      <a:r>
                        <a:rPr sz="3600" b="1" i="1" spc="-25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b="1" i="1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–</a:t>
                      </a:r>
                      <a:r>
                        <a:rPr sz="3600" b="1" i="1" spc="-30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b="1" i="1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time</a:t>
                      </a:r>
                      <a:r>
                        <a:rPr sz="3600" b="1" i="1" spc="-30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b="1" i="1" spc="-10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Class</a:t>
                      </a:r>
                      <a:endParaRPr sz="3600" b="1" i="1" dirty="0">
                        <a:solidFill>
                          <a:srgbClr val="FF0000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>
                    <a:solidFill>
                      <a:srgbClr val="50919A"/>
                    </a:solidFill>
                  </a:tcPr>
                </a:tc>
              </a:tr>
              <a:tr h="531050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376555" indent="-228600">
                        <a:lnSpc>
                          <a:spcPct val="100000"/>
                        </a:lnSpc>
                        <a:spcBef>
                          <a:spcPts val="5"/>
                        </a:spcBef>
                        <a:buFont typeface="Arial" panose="020B0604020202020204"/>
                        <a:buChar char="•"/>
                        <a:tabLst>
                          <a:tab pos="376555" algn="l"/>
                          <a:tab pos="5580380" algn="l"/>
                        </a:tabLst>
                      </a:pPr>
                      <a:r>
                        <a:rPr sz="3600" spc="-10" dirty="0">
                          <a:latin typeface="Calibri" panose="020F0502020204030204"/>
                          <a:cs typeface="Calibri" panose="020F0502020204030204"/>
                        </a:rPr>
                        <a:t>da</a:t>
                      </a:r>
                      <a:r>
                        <a:rPr sz="3600" u="sng" spc="-10" dirty="0">
                          <a:uFill>
                            <a:solidFill>
                              <a:srgbClr val="7E7E7E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tetime.time() </a:t>
                      </a:r>
                      <a:r>
                        <a:rPr sz="3600" u="sng" dirty="0">
                          <a:uFill>
                            <a:solidFill>
                              <a:srgbClr val="7E7E7E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module</a:t>
                      </a:r>
                      <a:r>
                        <a:rPr sz="3600" u="sng" spc="-15" dirty="0">
                          <a:uFill>
                            <a:solidFill>
                              <a:srgbClr val="7E7E7E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u="sng" dirty="0">
                          <a:uFill>
                            <a:solidFill>
                              <a:srgbClr val="7E7E7E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is</a:t>
                      </a:r>
                      <a:r>
                        <a:rPr sz="3600" u="sng" spc="-30" dirty="0">
                          <a:uFill>
                            <a:solidFill>
                              <a:srgbClr val="7E7E7E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u="sng" dirty="0">
                          <a:uFill>
                            <a:solidFill>
                              <a:srgbClr val="7E7E7E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used</a:t>
                      </a:r>
                      <a:r>
                        <a:rPr sz="3600" u="sng" spc="-15" dirty="0">
                          <a:uFill>
                            <a:solidFill>
                              <a:srgbClr val="7E7E7E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u="sng" dirty="0">
                          <a:uFill>
                            <a:solidFill>
                              <a:srgbClr val="7E7E7E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to</a:t>
                      </a:r>
                      <a:r>
                        <a:rPr sz="3600" u="sng" spc="-30" dirty="0">
                          <a:uFill>
                            <a:solidFill>
                              <a:srgbClr val="7E7E7E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u="sng" dirty="0">
                          <a:uFill>
                            <a:solidFill>
                              <a:srgbClr val="7E7E7E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work</a:t>
                      </a:r>
                      <a:r>
                        <a:rPr sz="3600" u="sng" spc="-15" dirty="0">
                          <a:uFill>
                            <a:solidFill>
                              <a:srgbClr val="7E7E7E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u="sng" dirty="0">
                          <a:uFill>
                            <a:solidFill>
                              <a:srgbClr val="7E7E7E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with</a:t>
                      </a:r>
                      <a:r>
                        <a:rPr sz="3600" u="sng" spc="-25" dirty="0">
                          <a:uFill>
                            <a:solidFill>
                              <a:srgbClr val="7E7E7E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u="sng" spc="-10" dirty="0">
                          <a:uFill>
                            <a:solidFill>
                              <a:srgbClr val="7E7E7E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time.</a:t>
                      </a:r>
                      <a:r>
                        <a:rPr sz="3600" u="sng" dirty="0">
                          <a:uFill>
                            <a:solidFill>
                              <a:srgbClr val="7E7E7E"/>
                            </a:solidFill>
                          </a:uFill>
                          <a:latin typeface="Calibri" panose="020F0502020204030204"/>
                          <a:cs typeface="Calibri" panose="020F0502020204030204"/>
                        </a:rPr>
                        <a:t>	</a:t>
                      </a:r>
                      <a:endParaRPr sz="36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376555" marR="278130" indent="-228600">
                        <a:lnSpc>
                          <a:spcPct val="100000"/>
                        </a:lnSpc>
                        <a:spcBef>
                          <a:spcPts val="120"/>
                        </a:spcBef>
                        <a:buFont typeface="Arial" panose="020B0604020202020204"/>
                        <a:buChar char="•"/>
                        <a:tabLst>
                          <a:tab pos="376555" algn="l"/>
                        </a:tabLst>
                      </a:pP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A</a:t>
                      </a:r>
                      <a:r>
                        <a:rPr sz="3600" spc="6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time</a:t>
                      </a:r>
                      <a:r>
                        <a:rPr sz="3600" spc="6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object</a:t>
                      </a:r>
                      <a:r>
                        <a:rPr sz="3600" spc="6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generated</a:t>
                      </a:r>
                      <a:r>
                        <a:rPr sz="3600" spc="6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from</a:t>
                      </a:r>
                      <a:r>
                        <a:rPr sz="3600" spc="5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the</a:t>
                      </a:r>
                      <a:r>
                        <a:rPr sz="3600" spc="7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time</a:t>
                      </a:r>
                      <a:r>
                        <a:rPr sz="3600" spc="7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class</a:t>
                      </a:r>
                      <a:r>
                        <a:rPr sz="3600" spc="6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represents</a:t>
                      </a:r>
                      <a:r>
                        <a:rPr sz="3600" spc="5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dirty="0">
                          <a:latin typeface="Calibri" panose="020F0502020204030204"/>
                          <a:cs typeface="Calibri" panose="020F0502020204030204"/>
                        </a:rPr>
                        <a:t>the</a:t>
                      </a:r>
                      <a:r>
                        <a:rPr sz="3600" spc="6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600" spc="-10" dirty="0">
                          <a:latin typeface="Calibri" panose="020F0502020204030204"/>
                          <a:cs typeface="Calibri" panose="020F0502020204030204"/>
                        </a:rPr>
                        <a:t>local time.</a:t>
                      </a:r>
                      <a:endParaRPr sz="36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376555" indent="-228600">
                        <a:lnSpc>
                          <a:spcPct val="100000"/>
                        </a:lnSpc>
                        <a:buFont typeface="Arial" panose="020B0604020202020204"/>
                        <a:buChar char="•"/>
                        <a:tabLst>
                          <a:tab pos="376555" algn="l"/>
                        </a:tabLst>
                      </a:pPr>
                      <a:r>
                        <a:rPr sz="3600" spc="-10" dirty="0">
                          <a:latin typeface="Calibri" panose="020F0502020204030204"/>
                          <a:cs typeface="Calibri" panose="020F0502020204030204"/>
                        </a:rPr>
                        <a:t>Components:</a:t>
                      </a:r>
                      <a:endParaRPr sz="36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605155" lvl="1" indent="-228600">
                        <a:lnSpc>
                          <a:spcPct val="100000"/>
                        </a:lnSpc>
                        <a:buFont typeface="Wingdings" panose="05000000000000000000"/>
                        <a:buChar char=""/>
                        <a:tabLst>
                          <a:tab pos="605155" algn="l"/>
                        </a:tabLst>
                      </a:pPr>
                      <a:r>
                        <a:rPr sz="3600" spc="-20" dirty="0">
                          <a:latin typeface="Calibri" panose="020F0502020204030204"/>
                          <a:cs typeface="Calibri" panose="020F0502020204030204"/>
                        </a:rPr>
                        <a:t>hour</a:t>
                      </a:r>
                      <a:endParaRPr sz="36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605155" lvl="1" indent="-228600">
                        <a:lnSpc>
                          <a:spcPct val="100000"/>
                        </a:lnSpc>
                        <a:buFont typeface="Wingdings" panose="05000000000000000000"/>
                        <a:buChar char=""/>
                        <a:tabLst>
                          <a:tab pos="605155" algn="l"/>
                        </a:tabLst>
                      </a:pPr>
                      <a:r>
                        <a:rPr sz="3600" spc="-10" dirty="0">
                          <a:latin typeface="Calibri" panose="020F0502020204030204"/>
                          <a:cs typeface="Calibri" panose="020F0502020204030204"/>
                        </a:rPr>
                        <a:t>minute</a:t>
                      </a:r>
                      <a:endParaRPr sz="36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605155" lvl="1" indent="-228600">
                        <a:lnSpc>
                          <a:spcPct val="100000"/>
                        </a:lnSpc>
                        <a:buFont typeface="Wingdings" panose="05000000000000000000"/>
                        <a:buChar char=""/>
                        <a:tabLst>
                          <a:tab pos="605155" algn="l"/>
                        </a:tabLst>
                      </a:pPr>
                      <a:r>
                        <a:rPr sz="3600" spc="-10" dirty="0">
                          <a:latin typeface="Calibri" panose="020F0502020204030204"/>
                          <a:cs typeface="Calibri" panose="020F0502020204030204"/>
                        </a:rPr>
                        <a:t>second</a:t>
                      </a:r>
                      <a:endParaRPr sz="36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605155" lvl="1" indent="-228600">
                        <a:lnSpc>
                          <a:spcPct val="100000"/>
                        </a:lnSpc>
                        <a:buFont typeface="Wingdings" panose="05000000000000000000"/>
                        <a:buChar char=""/>
                        <a:tabLst>
                          <a:tab pos="605155" algn="l"/>
                        </a:tabLst>
                      </a:pPr>
                      <a:r>
                        <a:rPr sz="3600" spc="-10" dirty="0">
                          <a:latin typeface="Calibri" panose="020F0502020204030204"/>
                          <a:cs typeface="Calibri" panose="020F0502020204030204"/>
                        </a:rPr>
                        <a:t>microsecond</a:t>
                      </a:r>
                      <a:endParaRPr sz="36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605155" lvl="1" indent="-228600">
                        <a:lnSpc>
                          <a:spcPct val="100000"/>
                        </a:lnSpc>
                        <a:buFont typeface="Wingdings" panose="05000000000000000000"/>
                        <a:buChar char=""/>
                        <a:tabLst>
                          <a:tab pos="605155" algn="l"/>
                        </a:tabLst>
                      </a:pPr>
                      <a:r>
                        <a:rPr sz="3600" spc="-10" dirty="0">
                          <a:latin typeface="Calibri" panose="020F0502020204030204"/>
                          <a:cs typeface="Calibri" panose="020F0502020204030204"/>
                        </a:rPr>
                        <a:t>tzinfo</a:t>
                      </a:r>
                      <a:endParaRPr sz="36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29845" marB="0">
                    <a:lnB w="38100">
                      <a:solidFill>
                        <a:srgbClr val="E38312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91820"/>
            <a:ext cx="10515600" cy="5585460"/>
          </a:xfrm>
        </p:spPr>
        <p:txBody>
          <a:bodyPr>
            <a:normAutofit fontScale="90000"/>
          </a:bodyPr>
          <a:p>
            <a:pPr>
              <a:lnSpc>
                <a:spcPct val="150000"/>
              </a:lnSpc>
              <a:tabLst>
                <a:tab pos="254000" algn="l"/>
              </a:tabLst>
            </a:pPr>
            <a:r>
              <a:rPr sz="4800" b="1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datetime.strftime()</a:t>
            </a:r>
            <a:r>
              <a:rPr sz="4800" spc="465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method</a:t>
            </a:r>
            <a:r>
              <a:rPr sz="4800" spc="49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helps</a:t>
            </a:r>
            <a:r>
              <a:rPr sz="4800" spc="47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to</a:t>
            </a:r>
            <a:r>
              <a:rPr sz="4800" spc="47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convert</a:t>
            </a:r>
            <a:r>
              <a:rPr sz="4800" spc="48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date</a:t>
            </a:r>
            <a:r>
              <a:rPr sz="4800" spc="47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and</a:t>
            </a:r>
            <a:r>
              <a:rPr sz="4800" spc="47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time</a:t>
            </a:r>
            <a:r>
              <a:rPr sz="4800" spc="46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spc="-20" dirty="0">
                <a:latin typeface="Calibri" panose="020F0502020204030204"/>
                <a:cs typeface="Calibri" panose="020F0502020204030204"/>
                <a:sym typeface="+mn-ea"/>
              </a:rPr>
              <a:t>into</a:t>
            </a:r>
            <a:r>
              <a:rPr lang="en-IN" sz="4800" spc="-20" dirty="0">
                <a:latin typeface="Calibri" panose="020F0502020204030204"/>
                <a:cs typeface="Calibri" panose="020F0502020204030204"/>
                <a:sym typeface="+mn-ea"/>
              </a:rPr>
              <a:t> string</a:t>
            </a:r>
            <a:r>
              <a:rPr sz="4800" baseline="14000" dirty="0">
                <a:latin typeface="Calibri" panose="020F0502020204030204"/>
                <a:cs typeface="Calibri" panose="020F0502020204030204"/>
                <a:sym typeface="+mn-ea"/>
              </a:rPr>
              <a:t>.</a:t>
            </a:r>
            <a:endParaRPr sz="4800" baseline="14000" dirty="0">
              <a:latin typeface="Calibri" panose="020F0502020204030204"/>
              <a:cs typeface="Calibri" panose="020F0502020204030204"/>
              <a:sym typeface="+mn-ea"/>
            </a:endParaRPr>
          </a:p>
          <a:p>
            <a:pPr>
              <a:lnSpc>
                <a:spcPct val="150000"/>
              </a:lnSpc>
              <a:tabLst>
                <a:tab pos="254000" algn="l"/>
              </a:tabLst>
            </a:pPr>
            <a:r>
              <a:rPr sz="4800" b="1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datetime.strptime()</a:t>
            </a:r>
            <a:r>
              <a:rPr sz="4800" spc="11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method</a:t>
            </a:r>
            <a:r>
              <a:rPr sz="4800" spc="1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helps</a:t>
            </a:r>
            <a:r>
              <a:rPr sz="4800" spc="10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to</a:t>
            </a:r>
            <a:r>
              <a:rPr sz="4800" spc="10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convert</a:t>
            </a:r>
            <a:r>
              <a:rPr sz="4800" spc="11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z="4800" spc="11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date</a:t>
            </a:r>
            <a:r>
              <a:rPr sz="4800" spc="10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in</a:t>
            </a:r>
            <a:r>
              <a:rPr sz="4800" spc="11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string</a:t>
            </a:r>
            <a:r>
              <a:rPr sz="4800" spc="1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spc="-10" dirty="0">
                <a:latin typeface="Calibri" panose="020F0502020204030204"/>
                <a:cs typeface="Calibri" panose="020F0502020204030204"/>
                <a:sym typeface="+mn-ea"/>
              </a:rPr>
              <a:t>format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into</a:t>
            </a:r>
            <a:r>
              <a:rPr sz="4800" spc="-4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date</a:t>
            </a:r>
            <a:r>
              <a:rPr sz="4800" spc="-4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spc="-10" dirty="0">
                <a:latin typeface="Calibri" panose="020F0502020204030204"/>
                <a:cs typeface="Calibri" panose="020F0502020204030204"/>
                <a:sym typeface="+mn-ea"/>
              </a:rPr>
              <a:t>formats.</a:t>
            </a:r>
            <a:endParaRPr sz="4800">
              <a:latin typeface="Calibri" panose="020F0502020204030204"/>
              <a:cs typeface="Calibri" panose="020F0502020204030204"/>
            </a:endParaRPr>
          </a:p>
          <a:p>
            <a:pPr>
              <a:lnSpc>
                <a:spcPct val="150000"/>
              </a:lnSpc>
              <a:tabLst>
                <a:tab pos="254000" algn="l"/>
              </a:tabLst>
            </a:pPr>
            <a:endParaRPr lang="en-US" sz="48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" name="object 55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41605" y="-635"/>
          <a:ext cx="11921490" cy="72840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60360"/>
                <a:gridCol w="3870325"/>
                <a:gridCol w="90805"/>
              </a:tblGrid>
              <a:tr h="532765">
                <a:tc gridSpan="3">
                  <a:txBody>
                    <a:bodyPr/>
                    <a:p>
                      <a:pPr marR="35560" algn="l">
                        <a:lnSpc>
                          <a:spcPts val="2210"/>
                        </a:lnSpc>
                      </a:pPr>
                      <a:endParaRPr sz="4000" b="1" i="1" dirty="0">
                        <a:solidFill>
                          <a:srgbClr val="FF0000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R="35560" algn="l">
                        <a:lnSpc>
                          <a:spcPts val="2210"/>
                        </a:lnSpc>
                      </a:pPr>
                      <a:r>
                        <a:rPr sz="4000" b="1" i="1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calendar</a:t>
                      </a:r>
                      <a:r>
                        <a:rPr sz="4000" b="1" i="1" spc="-40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4000" b="1" i="1" spc="-10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modul</a:t>
                      </a:r>
                      <a:r>
                        <a:rPr sz="3200" b="1" i="1" spc="-10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e</a:t>
                      </a:r>
                      <a:endParaRPr sz="3200" b="1" i="1" dirty="0">
                        <a:solidFill>
                          <a:srgbClr val="FF0000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>
                    <a:solidFill>
                      <a:srgbClr val="50919A"/>
                    </a:solidFill>
                  </a:tcPr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</a:tr>
              <a:tr h="1736725">
                <a:tc gridSpan="3">
                  <a:txBody>
                    <a:bodyPr/>
                    <a:p>
                      <a:pPr marL="300355" marR="292100">
                        <a:lnSpc>
                          <a:spcPct val="100000"/>
                        </a:lnSpc>
                        <a:spcBef>
                          <a:spcPts val="1810"/>
                        </a:spcBef>
                      </a:pP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The</a:t>
                      </a:r>
                      <a:r>
                        <a:rPr sz="3200" spc="9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calendar</a:t>
                      </a:r>
                      <a:r>
                        <a:rPr sz="3200" spc="9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module</a:t>
                      </a:r>
                      <a:r>
                        <a:rPr sz="3200" spc="10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gives</a:t>
                      </a:r>
                      <a:r>
                        <a:rPr sz="3200" spc="9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a</a:t>
                      </a:r>
                      <a:r>
                        <a:rPr sz="3200" spc="9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wide</a:t>
                      </a:r>
                      <a:r>
                        <a:rPr sz="3200" spc="10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range</a:t>
                      </a:r>
                      <a:r>
                        <a:rPr sz="3200" spc="9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of</a:t>
                      </a:r>
                      <a:r>
                        <a:rPr sz="3200" spc="10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methods</a:t>
                      </a:r>
                      <a:r>
                        <a:rPr sz="3200" spc="10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to</a:t>
                      </a:r>
                      <a:r>
                        <a:rPr sz="3200" spc="9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play</a:t>
                      </a:r>
                      <a:r>
                        <a:rPr sz="3200" spc="9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spc="-20" dirty="0">
                          <a:latin typeface="Calibri" panose="020F0502020204030204"/>
                          <a:cs typeface="Calibri" panose="020F0502020204030204"/>
                        </a:rPr>
                        <a:t>with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yearly</a:t>
                      </a:r>
                      <a:r>
                        <a:rPr sz="3200" spc="31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and</a:t>
                      </a:r>
                      <a:r>
                        <a:rPr sz="3200" spc="32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monthly</a:t>
                      </a:r>
                      <a:r>
                        <a:rPr sz="3200" spc="31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calendars.</a:t>
                      </a:r>
                      <a:r>
                        <a:rPr sz="3200" spc="3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Here,</a:t>
                      </a:r>
                      <a:r>
                        <a:rPr sz="3200" spc="31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we</a:t>
                      </a:r>
                      <a:r>
                        <a:rPr sz="3200" spc="3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print</a:t>
                      </a:r>
                      <a:r>
                        <a:rPr sz="3200" spc="33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a</a:t>
                      </a:r>
                      <a:r>
                        <a:rPr sz="3200" spc="32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calendar</a:t>
                      </a:r>
                      <a:r>
                        <a:rPr sz="3200" spc="3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for</a:t>
                      </a:r>
                      <a:r>
                        <a:rPr sz="3200" spc="3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spc="-50" dirty="0">
                          <a:latin typeface="Calibri" panose="020F0502020204030204"/>
                          <a:cs typeface="Calibri" panose="020F0502020204030204"/>
                        </a:rPr>
                        <a:t>a</a:t>
                      </a:r>
                      <a:r>
                        <a:rPr lang="en-IN" sz="3200" spc="-50" dirty="0">
                          <a:latin typeface="Calibri" panose="020F0502020204030204"/>
                          <a:cs typeface="Calibri" panose="020F0502020204030204"/>
                        </a:rPr>
                        <a:t> given month</a:t>
                      </a:r>
                      <a:endParaRPr lang="en-IN" sz="3200" spc="-5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229870" marB="0"/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</a:tr>
              <a:tr h="1104900">
                <a:tc>
                  <a:txBody>
                    <a:bodyPr/>
                    <a:p>
                      <a:pPr marL="64389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3200" b="1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import</a:t>
                      </a:r>
                      <a:r>
                        <a:rPr sz="3200" b="1" spc="-45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spc="-10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calendar</a:t>
                      </a:r>
                      <a:endParaRPr sz="3200">
                        <a:solidFill>
                          <a:schemeClr val="tx1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643890">
                        <a:lnSpc>
                          <a:spcPct val="100000"/>
                        </a:lnSpc>
                      </a:pPr>
                      <a:r>
                        <a:rPr sz="3200" b="1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cal</a:t>
                      </a:r>
                      <a:r>
                        <a:rPr sz="3200" b="1" spc="10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= </a:t>
                      </a:r>
                      <a:r>
                        <a:rPr sz="3200" b="1" spc="-20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calendar.month(2020,</a:t>
                      </a:r>
                      <a:r>
                        <a:rPr sz="3200" b="1" spc="70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spc="-25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4)</a:t>
                      </a:r>
                      <a:endParaRPr sz="3200" b="1" spc="-25" dirty="0">
                        <a:solidFill>
                          <a:schemeClr val="tx1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101600" marB="0">
                    <a:lnR w="9525">
                      <a:solidFill>
                        <a:srgbClr val="A75F09"/>
                      </a:solidFill>
                      <a:prstDash val="solid"/>
                    </a:lnR>
                  </a:tcPr>
                </a:tc>
                <a:tc>
                  <a:txBody>
                    <a:bodyPr/>
                    <a:p>
                      <a:pPr marL="4572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3200" spc="-10" dirty="0">
                          <a:latin typeface="Calibri" panose="020F0502020204030204"/>
                          <a:cs typeface="Calibri" panose="020F0502020204030204"/>
                        </a:rPr>
                        <a:t>OUTPUT:</a:t>
                      </a:r>
                      <a:endParaRPr sz="3200" spc="-1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72390" marB="0">
                    <a:lnL w="9525">
                      <a:solidFill>
                        <a:srgbClr val="A75F09"/>
                      </a:solidFill>
                      <a:prstDash val="solid"/>
                    </a:lnL>
                    <a:lnR w="9525">
                      <a:solidFill>
                        <a:srgbClr val="A75F09"/>
                      </a:solidFill>
                      <a:prstDash val="solid"/>
                    </a:lnR>
                    <a:lnT w="9525">
                      <a:solidFill>
                        <a:srgbClr val="A75F09"/>
                      </a:solidFill>
                      <a:prstDash val="solid"/>
                    </a:lnT>
                  </a:tcPr>
                </a:tc>
                <a:tc rowSpan="6"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9525">
                      <a:solidFill>
                        <a:srgbClr val="A75F09"/>
                      </a:solidFill>
                      <a:prstDash val="solid"/>
                    </a:lnL>
                    <a:lnB w="38100">
                      <a:solidFill>
                        <a:srgbClr val="E38312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1671320">
                <a:tc>
                  <a:txBody>
                    <a:bodyPr/>
                    <a:p>
                      <a:pPr marL="643890">
                        <a:lnSpc>
                          <a:spcPct val="100000"/>
                        </a:lnSpc>
                      </a:pPr>
                      <a:r>
                        <a:rPr sz="3200" b="1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print</a:t>
                      </a:r>
                      <a:r>
                        <a:rPr sz="3200" b="1" spc="-40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("Here</a:t>
                      </a:r>
                      <a:r>
                        <a:rPr sz="3200" b="1" spc="-10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is</a:t>
                      </a:r>
                      <a:r>
                        <a:rPr sz="3200" b="1" spc="-40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the</a:t>
                      </a:r>
                      <a:r>
                        <a:rPr sz="3200" b="1" spc="-30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spc="-10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calendar:")</a:t>
                      </a:r>
                      <a:endParaRPr sz="3200" b="1" spc="-10" dirty="0">
                        <a:solidFill>
                          <a:schemeClr val="tx1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>
                    <a:lnR w="9525">
                      <a:solidFill>
                        <a:srgbClr val="A75F09"/>
                      </a:solidFill>
                      <a:prstDash val="solid"/>
                    </a:lnR>
                  </a:tcPr>
                </a:tc>
                <a:tc>
                  <a:txBody>
                    <a:bodyPr/>
                    <a:p>
                      <a:pPr marL="45720">
                        <a:lnSpc>
                          <a:spcPts val="1470"/>
                        </a:lnSpc>
                      </a:pP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Here</a:t>
                      </a:r>
                      <a:r>
                        <a:rPr sz="3200" spc="-3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is</a:t>
                      </a:r>
                      <a:r>
                        <a:rPr sz="3200" spc="-3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the</a:t>
                      </a:r>
                      <a:r>
                        <a:rPr sz="3200" spc="-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spc="-10" dirty="0">
                          <a:latin typeface="Calibri" panose="020F0502020204030204"/>
                          <a:cs typeface="Calibri" panose="020F0502020204030204"/>
                        </a:rPr>
                        <a:t>calendar:</a:t>
                      </a:r>
                      <a:endParaRPr sz="32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248920">
                        <a:lnSpc>
                          <a:spcPct val="100000"/>
                        </a:lnSpc>
                      </a:pP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April</a:t>
                      </a:r>
                      <a:r>
                        <a:rPr sz="3200" spc="-5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spc="-20" dirty="0">
                          <a:latin typeface="Calibri" panose="020F0502020204030204"/>
                          <a:cs typeface="Calibri" panose="020F0502020204030204"/>
                        </a:rPr>
                        <a:t>2020</a:t>
                      </a:r>
                      <a:endParaRPr sz="32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5720">
                        <a:lnSpc>
                          <a:spcPct val="100000"/>
                        </a:lnSpc>
                      </a:pP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Mo</a:t>
                      </a:r>
                      <a:r>
                        <a:rPr sz="3200" spc="-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spc="-30" dirty="0">
                          <a:latin typeface="Calibri" panose="020F0502020204030204"/>
                          <a:cs typeface="Calibri" panose="020F0502020204030204"/>
                        </a:rPr>
                        <a:t>Tu</a:t>
                      </a:r>
                      <a:r>
                        <a:rPr sz="3200" spc="-1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spc="-20" dirty="0">
                          <a:latin typeface="Calibri" panose="020F0502020204030204"/>
                          <a:cs typeface="Calibri" panose="020F0502020204030204"/>
                        </a:rPr>
                        <a:t>We</a:t>
                      </a:r>
                      <a:r>
                        <a:rPr sz="3200" spc="-3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Th</a:t>
                      </a:r>
                      <a:r>
                        <a:rPr sz="3200" spc="-1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Fr</a:t>
                      </a:r>
                      <a:r>
                        <a:rPr sz="3200" spc="-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Sa</a:t>
                      </a:r>
                      <a:r>
                        <a:rPr sz="3200" spc="-25" dirty="0">
                          <a:latin typeface="Calibri" panose="020F0502020204030204"/>
                          <a:cs typeface="Calibri" panose="020F0502020204030204"/>
                        </a:rPr>
                        <a:t> Su</a:t>
                      </a:r>
                      <a:endParaRPr sz="32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>
                    <a:lnL w="9525">
                      <a:solidFill>
                        <a:srgbClr val="A75F09"/>
                      </a:solidFill>
                      <a:prstDash val="solid"/>
                    </a:lnL>
                    <a:lnR w="9525">
                      <a:solidFill>
                        <a:srgbClr val="A75F09"/>
                      </a:solidFill>
                      <a:prstDash val="solid"/>
                    </a:lnR>
                  </a:tcPr>
                </a:tc>
                <a:tc vMerge="1">
                  <a:tcPr marL="0" marR="0" marT="0" marB="0">
                    <a:lnL w="9525">
                      <a:solidFill>
                        <a:srgbClr val="A75F09"/>
                      </a:solidFill>
                      <a:prstDash val="solid"/>
                    </a:lnL>
                    <a:lnB w="38100">
                      <a:solidFill>
                        <a:srgbClr val="E38312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500380">
                <a:tc>
                  <a:txBody>
                    <a:bodyPr/>
                    <a:p>
                      <a:pPr marL="643890">
                        <a:lnSpc>
                          <a:spcPct val="100000"/>
                        </a:lnSpc>
                      </a:pPr>
                      <a:r>
                        <a:rPr sz="3200" b="1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print</a:t>
                      </a:r>
                      <a:r>
                        <a:rPr sz="3200" b="1" spc="-50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spc="-10" dirty="0">
                          <a:solidFill>
                            <a:schemeClr val="tx1"/>
                          </a:solidFill>
                          <a:latin typeface="Calibri" panose="020F0502020204030204"/>
                          <a:cs typeface="Calibri" panose="020F0502020204030204"/>
                        </a:rPr>
                        <a:t>(cal)</a:t>
                      </a:r>
                      <a:endParaRPr sz="3200" b="1" spc="-10" dirty="0">
                        <a:solidFill>
                          <a:schemeClr val="tx1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>
                    <a:lnR w="9525">
                      <a:solidFill>
                        <a:srgbClr val="A75F09"/>
                      </a:solidFill>
                      <a:prstDash val="solid"/>
                    </a:lnR>
                  </a:tcPr>
                </a:tc>
                <a:tc>
                  <a:txBody>
                    <a:bodyPr/>
                    <a:p>
                      <a:pPr marL="329565">
                        <a:lnSpc>
                          <a:spcPts val="1535"/>
                        </a:lnSpc>
                      </a:pP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1</a:t>
                      </a:r>
                      <a:r>
                        <a:rPr sz="3200" spc="29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2</a:t>
                      </a:r>
                      <a:r>
                        <a:rPr sz="3200" spc="31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3</a:t>
                      </a:r>
                      <a:r>
                        <a:rPr sz="3200" spc="29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4</a:t>
                      </a:r>
                      <a:r>
                        <a:rPr sz="3200" spc="31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spc="-60" dirty="0">
                          <a:latin typeface="Calibri" panose="020F0502020204030204"/>
                          <a:cs typeface="Calibri" panose="020F0502020204030204"/>
                        </a:rPr>
                        <a:t>5</a:t>
                      </a:r>
                      <a:endParaRPr sz="320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>
                    <a:lnL w="9525">
                      <a:solidFill>
                        <a:srgbClr val="A75F09"/>
                      </a:solidFill>
                      <a:prstDash val="solid"/>
                    </a:lnL>
                    <a:lnR w="9525">
                      <a:solidFill>
                        <a:srgbClr val="A75F09"/>
                      </a:solidFill>
                      <a:prstDash val="solid"/>
                    </a:lnR>
                  </a:tcPr>
                </a:tc>
                <a:tc vMerge="1">
                  <a:tcPr marL="0" marR="0" marT="0" marB="0">
                    <a:lnL w="9525">
                      <a:solidFill>
                        <a:srgbClr val="A75F09"/>
                      </a:solidFill>
                      <a:prstDash val="solid"/>
                    </a:lnL>
                    <a:lnB w="38100">
                      <a:solidFill>
                        <a:srgbClr val="E38312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737235">
                <a:tc>
                  <a:txBody>
                    <a:bodyPr/>
                    <a:p>
                      <a:pPr marL="643890">
                        <a:lnSpc>
                          <a:spcPts val="1735"/>
                        </a:lnSpc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print</a:t>
                      </a:r>
                      <a:r>
                        <a:rPr sz="3200" b="1" spc="-5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b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(cal)</a:t>
                      </a:r>
                      <a:endParaRPr sz="3200" b="1" dirty="0">
                        <a:solidFill>
                          <a:srgbClr val="FFFFFF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>
                    <a:lnR w="9525">
                      <a:solidFill>
                        <a:srgbClr val="A75F09"/>
                      </a:solidFill>
                      <a:prstDash val="solid"/>
                    </a:lnR>
                  </a:tcPr>
                </a:tc>
                <a:tc>
                  <a:txBody>
                    <a:bodyPr/>
                    <a:p>
                      <a:pPr marL="86995">
                        <a:lnSpc>
                          <a:spcPts val="1440"/>
                        </a:lnSpc>
                      </a:pP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6</a:t>
                      </a:r>
                      <a:r>
                        <a:rPr sz="3200" spc="31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7</a:t>
                      </a:r>
                      <a:r>
                        <a:rPr sz="3200" spc="31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8</a:t>
                      </a:r>
                      <a:r>
                        <a:rPr sz="3200" spc="30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9</a:t>
                      </a:r>
                      <a:r>
                        <a:rPr sz="3200" spc="-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10 11</a:t>
                      </a:r>
                      <a:r>
                        <a:rPr sz="3200" spc="1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spc="-25" dirty="0">
                          <a:latin typeface="Calibri" panose="020F0502020204030204"/>
                          <a:cs typeface="Calibri" panose="020F0502020204030204"/>
                        </a:rPr>
                        <a:t>12</a:t>
                      </a:r>
                      <a:endParaRPr sz="32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5720">
                        <a:lnSpc>
                          <a:spcPct val="100000"/>
                        </a:lnSpc>
                      </a:pP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13</a:t>
                      </a:r>
                      <a:r>
                        <a:rPr sz="3200" spc="-1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14</a:t>
                      </a:r>
                      <a:r>
                        <a:rPr sz="3200" spc="-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15</a:t>
                      </a:r>
                      <a:r>
                        <a:rPr sz="3200" spc="-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16</a:t>
                      </a:r>
                      <a:r>
                        <a:rPr sz="3200" spc="-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17</a:t>
                      </a:r>
                      <a:r>
                        <a:rPr sz="3200" spc="-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18</a:t>
                      </a:r>
                      <a:r>
                        <a:rPr sz="3200" spc="-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spc="-25" dirty="0">
                          <a:latin typeface="Calibri" panose="020F0502020204030204"/>
                          <a:cs typeface="Calibri" panose="020F0502020204030204"/>
                        </a:rPr>
                        <a:t>19</a:t>
                      </a:r>
                      <a:endParaRPr sz="32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>
                    <a:lnL w="9525">
                      <a:solidFill>
                        <a:srgbClr val="A75F09"/>
                      </a:solidFill>
                      <a:prstDash val="solid"/>
                    </a:lnL>
                    <a:lnR w="9525">
                      <a:solidFill>
                        <a:srgbClr val="A75F09"/>
                      </a:solidFill>
                      <a:prstDash val="solid"/>
                    </a:lnR>
                  </a:tcPr>
                </a:tc>
                <a:tc vMerge="1">
                  <a:tcPr marL="0" marR="0" marT="0" marB="0">
                    <a:lnL w="9525">
                      <a:solidFill>
                        <a:srgbClr val="A75F09"/>
                      </a:solidFill>
                      <a:prstDash val="solid"/>
                    </a:lnL>
                    <a:lnB w="38100">
                      <a:solidFill>
                        <a:srgbClr val="E38312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5003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R w="9525">
                      <a:solidFill>
                        <a:srgbClr val="A75F09"/>
                      </a:solidFill>
                      <a:prstDash val="solid"/>
                    </a:lnR>
                  </a:tcPr>
                </a:tc>
                <a:tc>
                  <a:txBody>
                    <a:bodyPr/>
                    <a:p>
                      <a:pPr marL="45720">
                        <a:lnSpc>
                          <a:spcPts val="1470"/>
                        </a:lnSpc>
                      </a:pP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20</a:t>
                      </a:r>
                      <a:r>
                        <a:rPr sz="3200" spc="-1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21</a:t>
                      </a:r>
                      <a:r>
                        <a:rPr sz="3200" spc="-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22</a:t>
                      </a:r>
                      <a:r>
                        <a:rPr sz="3200" spc="-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23</a:t>
                      </a:r>
                      <a:r>
                        <a:rPr sz="3200" spc="-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24</a:t>
                      </a:r>
                      <a:r>
                        <a:rPr sz="3200" spc="-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25</a:t>
                      </a:r>
                      <a:r>
                        <a:rPr sz="3200" spc="-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spc="-25" dirty="0">
                          <a:latin typeface="Calibri" panose="020F0502020204030204"/>
                          <a:cs typeface="Calibri" panose="020F0502020204030204"/>
                        </a:rPr>
                        <a:t>26</a:t>
                      </a:r>
                      <a:endParaRPr sz="320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>
                    <a:lnL w="9525">
                      <a:solidFill>
                        <a:srgbClr val="A75F09"/>
                      </a:solidFill>
                      <a:prstDash val="solid"/>
                    </a:lnL>
                    <a:lnR w="9525">
                      <a:solidFill>
                        <a:srgbClr val="A75F09"/>
                      </a:solidFill>
                      <a:prstDash val="solid"/>
                    </a:lnR>
                  </a:tcPr>
                </a:tc>
                <a:tc vMerge="1">
                  <a:tcPr marL="0" marR="0" marT="0" marB="0">
                    <a:lnL w="9525">
                      <a:solidFill>
                        <a:srgbClr val="A75F09"/>
                      </a:solidFill>
                      <a:prstDash val="solid"/>
                    </a:lnL>
                    <a:lnB w="38100">
                      <a:solidFill>
                        <a:srgbClr val="E38312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5003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R w="9525">
                      <a:solidFill>
                        <a:srgbClr val="A75F09"/>
                      </a:solidFill>
                      <a:prstDash val="solid"/>
                    </a:lnR>
                    <a:lnB w="38100">
                      <a:solidFill>
                        <a:srgbClr val="E38312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marL="45720">
                        <a:lnSpc>
                          <a:spcPts val="1470"/>
                        </a:lnSpc>
                      </a:pP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27</a:t>
                      </a:r>
                      <a:r>
                        <a:rPr sz="3200" spc="-1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28</a:t>
                      </a:r>
                      <a:r>
                        <a:rPr sz="3200" spc="-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29</a:t>
                      </a:r>
                      <a:r>
                        <a:rPr sz="3200" spc="-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spc="-25" dirty="0">
                          <a:latin typeface="Calibri" panose="020F0502020204030204"/>
                          <a:cs typeface="Calibri" panose="020F0502020204030204"/>
                        </a:rPr>
                        <a:t>30</a:t>
                      </a:r>
                      <a:endParaRPr sz="320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>
                    <a:lnL w="9525">
                      <a:solidFill>
                        <a:srgbClr val="A75F09"/>
                      </a:solidFill>
                      <a:prstDash val="solid"/>
                    </a:lnL>
                    <a:lnR w="9525">
                      <a:solidFill>
                        <a:srgbClr val="A75F09"/>
                      </a:solidFill>
                      <a:prstDash val="solid"/>
                    </a:lnR>
                    <a:lnB w="9525">
                      <a:solidFill>
                        <a:srgbClr val="A75F09"/>
                      </a:solidFill>
                      <a:prstDash val="solid"/>
                    </a:lnB>
                  </a:tcPr>
                </a:tc>
                <a:tc vMerge="1">
                  <a:tcPr marL="0" marR="0" marT="0" marB="0">
                    <a:lnL w="9525">
                      <a:solidFill>
                        <a:srgbClr val="A75F09"/>
                      </a:solidFill>
                      <a:prstDash val="solid"/>
                    </a:lnL>
                    <a:lnB w="38100">
                      <a:solidFill>
                        <a:srgbClr val="E38312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858000"/>
          </a:xfrm>
        </p:spPr>
        <p:txBody>
          <a:bodyPr>
            <a:noAutofit/>
          </a:bodyPr>
          <a:p>
            <a:pPr marL="0" marR="5080" indent="0">
              <a:lnSpc>
                <a:spcPct val="100000"/>
              </a:lnSpc>
              <a:spcBef>
                <a:spcPts val="875"/>
              </a:spcBef>
              <a:buNone/>
            </a:pPr>
            <a:r>
              <a:rPr sz="3600" b="1" i="1" spc="-10" dirty="0">
                <a:latin typeface="Calibri" panose="020F0502020204030204"/>
                <a:cs typeface="Calibri" panose="020F0502020204030204"/>
                <a:sym typeface="+mn-ea"/>
              </a:rPr>
              <a:t>Modules</a:t>
            </a:r>
            <a:endParaRPr sz="3600">
              <a:latin typeface="Calibri" panose="020F0502020204030204"/>
              <a:cs typeface="Calibri" panose="020F0502020204030204"/>
            </a:endParaRPr>
          </a:p>
          <a:p>
            <a:pPr marR="237490">
              <a:lnSpc>
                <a:spcPct val="100000"/>
              </a:lnSpc>
              <a:spcBef>
                <a:spcPts val="830"/>
              </a:spcBef>
              <a:tabLst>
                <a:tab pos="241300" algn="l"/>
                <a:tab pos="242570" algn="l"/>
              </a:tabLst>
            </a:pPr>
            <a:r>
              <a:rPr sz="4400" dirty="0">
                <a:latin typeface="Calibri" panose="020F0502020204030204"/>
                <a:cs typeface="Calibri" panose="020F0502020204030204"/>
                <a:sym typeface="+mn-ea"/>
              </a:rPr>
              <a:t>	</a:t>
            </a:r>
            <a:r>
              <a:rPr sz="4400" b="1" dirty="0">
                <a:latin typeface="Calibri" panose="020F0502020204030204"/>
                <a:cs typeface="Calibri" panose="020F0502020204030204"/>
                <a:sym typeface="+mn-ea"/>
              </a:rPr>
              <a:t>Definition:</a:t>
            </a:r>
            <a:r>
              <a:rPr sz="4400" b="1" spc="36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400" dirty="0"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z="4400" spc="37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400" dirty="0">
                <a:latin typeface="Calibri" panose="020F0502020204030204"/>
                <a:cs typeface="Calibri" panose="020F0502020204030204"/>
                <a:sym typeface="+mn-ea"/>
              </a:rPr>
              <a:t>module</a:t>
            </a:r>
            <a:r>
              <a:rPr sz="4400" spc="36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400" dirty="0">
                <a:latin typeface="Calibri" panose="020F0502020204030204"/>
                <a:cs typeface="Calibri" panose="020F0502020204030204"/>
                <a:sym typeface="+mn-ea"/>
              </a:rPr>
              <a:t>in</a:t>
            </a:r>
            <a:r>
              <a:rPr sz="4400" spc="37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400" dirty="0">
                <a:latin typeface="Calibri" panose="020F0502020204030204"/>
                <a:cs typeface="Calibri" panose="020F0502020204030204"/>
                <a:sym typeface="+mn-ea"/>
              </a:rPr>
              <a:t>Python</a:t>
            </a:r>
            <a:r>
              <a:rPr sz="4400" spc="37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400" dirty="0">
                <a:latin typeface="Calibri" panose="020F0502020204030204"/>
                <a:cs typeface="Calibri" panose="020F0502020204030204"/>
                <a:sym typeface="+mn-ea"/>
              </a:rPr>
              <a:t>is</a:t>
            </a:r>
            <a:r>
              <a:rPr sz="4400" spc="36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400" dirty="0"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z="4400" spc="37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400" dirty="0">
                <a:latin typeface="Calibri" panose="020F0502020204030204"/>
                <a:cs typeface="Calibri" panose="020F0502020204030204"/>
                <a:sym typeface="+mn-ea"/>
              </a:rPr>
              <a:t>single</a:t>
            </a:r>
            <a:r>
              <a:rPr sz="4400" spc="37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400" dirty="0">
                <a:latin typeface="Calibri" panose="020F0502020204030204"/>
                <a:cs typeface="Calibri" panose="020F0502020204030204"/>
                <a:sym typeface="+mn-ea"/>
              </a:rPr>
              <a:t>file</a:t>
            </a:r>
            <a:r>
              <a:rPr sz="4400" spc="36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400" dirty="0">
                <a:latin typeface="Calibri" panose="020F0502020204030204"/>
                <a:cs typeface="Calibri" panose="020F0502020204030204"/>
                <a:sym typeface="+mn-ea"/>
              </a:rPr>
              <a:t>that</a:t>
            </a:r>
            <a:r>
              <a:rPr sz="4400" spc="35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400" spc="-10" dirty="0">
                <a:latin typeface="Calibri" panose="020F0502020204030204"/>
                <a:cs typeface="Calibri" panose="020F0502020204030204"/>
                <a:sym typeface="+mn-ea"/>
              </a:rPr>
              <a:t>contains </a:t>
            </a:r>
            <a:r>
              <a:rPr sz="4400" dirty="0">
                <a:latin typeface="Calibri" panose="020F0502020204030204"/>
                <a:cs typeface="Calibri" panose="020F0502020204030204"/>
                <a:sym typeface="+mn-ea"/>
              </a:rPr>
              <a:t>Python</a:t>
            </a:r>
            <a:r>
              <a:rPr sz="4400" spc="229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400" dirty="0">
                <a:latin typeface="Calibri" panose="020F0502020204030204"/>
                <a:cs typeface="Calibri" panose="020F0502020204030204"/>
                <a:sym typeface="+mn-ea"/>
              </a:rPr>
              <a:t>code</a:t>
            </a:r>
            <a:r>
              <a:rPr sz="4400" spc="229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400" dirty="0">
                <a:latin typeface="Calibri" panose="020F0502020204030204"/>
                <a:cs typeface="Calibri" panose="020F0502020204030204"/>
                <a:sym typeface="+mn-ea"/>
              </a:rPr>
              <a:t>in</a:t>
            </a:r>
            <a:r>
              <a:rPr sz="4400" spc="229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400" dirty="0"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sz="4400" spc="229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400" dirty="0">
                <a:latin typeface="Calibri" panose="020F0502020204030204"/>
                <a:cs typeface="Calibri" panose="020F0502020204030204"/>
                <a:sym typeface="+mn-ea"/>
              </a:rPr>
              <a:t>form</a:t>
            </a:r>
            <a:r>
              <a:rPr sz="4400" spc="2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400" dirty="0">
                <a:latin typeface="Calibri" panose="020F0502020204030204"/>
                <a:cs typeface="Calibri" panose="020F0502020204030204"/>
                <a:sym typeface="+mn-ea"/>
              </a:rPr>
              <a:t>of</a:t>
            </a:r>
            <a:r>
              <a:rPr sz="4400" b="1" spc="229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400" b="1" dirty="0">
                <a:latin typeface="Calibri" panose="020F0502020204030204"/>
                <a:cs typeface="Calibri" panose="020F0502020204030204"/>
                <a:sym typeface="+mn-ea"/>
              </a:rPr>
              <a:t>functions,</a:t>
            </a:r>
            <a:r>
              <a:rPr sz="4400" b="1" spc="24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400" b="1" dirty="0">
                <a:latin typeface="Calibri" panose="020F0502020204030204"/>
                <a:cs typeface="Calibri" panose="020F0502020204030204"/>
                <a:sym typeface="+mn-ea"/>
              </a:rPr>
              <a:t>executable</a:t>
            </a:r>
            <a:r>
              <a:rPr sz="4400" b="1" spc="2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400" b="1" spc="-10" dirty="0">
                <a:latin typeface="Calibri" panose="020F0502020204030204"/>
                <a:cs typeface="Calibri" panose="020F0502020204030204"/>
                <a:sym typeface="+mn-ea"/>
              </a:rPr>
              <a:t>statements, </a:t>
            </a:r>
            <a:r>
              <a:rPr sz="4400" b="1" dirty="0">
                <a:latin typeface="Calibri" panose="020F0502020204030204"/>
                <a:cs typeface="Calibri" panose="020F0502020204030204"/>
                <a:sym typeface="+mn-ea"/>
              </a:rPr>
              <a:t>variables,</a:t>
            </a:r>
            <a:r>
              <a:rPr sz="4400" b="1" spc="6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400" b="1" dirty="0">
                <a:latin typeface="Calibri" panose="020F0502020204030204"/>
                <a:cs typeface="Calibri" panose="020F0502020204030204"/>
                <a:sym typeface="+mn-ea"/>
              </a:rPr>
              <a:t>and</a:t>
            </a:r>
            <a:r>
              <a:rPr sz="4400" b="1" spc="7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400" b="1" dirty="0">
                <a:latin typeface="Calibri" panose="020F0502020204030204"/>
                <a:cs typeface="Calibri" panose="020F0502020204030204"/>
                <a:sym typeface="+mn-ea"/>
              </a:rPr>
              <a:t>classes.</a:t>
            </a:r>
            <a:r>
              <a:rPr sz="4400" b="1" spc="7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endParaRPr sz="4400" b="1" spc="70" dirty="0">
              <a:latin typeface="Calibri" panose="020F0502020204030204"/>
              <a:cs typeface="Calibri" panose="020F0502020204030204"/>
              <a:sym typeface="+mn-ea"/>
            </a:endParaRPr>
          </a:p>
          <a:p>
            <a:pPr marR="237490">
              <a:lnSpc>
                <a:spcPct val="100000"/>
              </a:lnSpc>
              <a:spcBef>
                <a:spcPts val="830"/>
              </a:spcBef>
              <a:tabLst>
                <a:tab pos="241300" algn="l"/>
                <a:tab pos="242570" algn="l"/>
              </a:tabLst>
            </a:pPr>
            <a:endParaRPr sz="4400" dirty="0">
              <a:latin typeface="Calibri" panose="020F0502020204030204"/>
              <a:cs typeface="Calibri" panose="020F0502020204030204"/>
              <a:sym typeface="+mn-ea"/>
            </a:endParaRPr>
          </a:p>
          <a:p>
            <a:pPr marR="237490">
              <a:lnSpc>
                <a:spcPct val="100000"/>
              </a:lnSpc>
              <a:spcBef>
                <a:spcPts val="830"/>
              </a:spcBef>
              <a:tabLst>
                <a:tab pos="241300" algn="l"/>
                <a:tab pos="242570" algn="l"/>
              </a:tabLst>
            </a:pPr>
            <a:r>
              <a:rPr sz="4400" dirty="0"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z="4400"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400" dirty="0">
                <a:latin typeface="Calibri" panose="020F0502020204030204"/>
                <a:cs typeface="Calibri" panose="020F0502020204030204"/>
                <a:sym typeface="+mn-ea"/>
              </a:rPr>
              <a:t>module</a:t>
            </a:r>
            <a:r>
              <a:rPr sz="4400" spc="-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400" dirty="0">
                <a:latin typeface="Calibri" panose="020F0502020204030204"/>
                <a:cs typeface="Calibri" panose="020F0502020204030204"/>
                <a:sym typeface="+mn-ea"/>
              </a:rPr>
              <a:t>can</a:t>
            </a:r>
            <a:r>
              <a:rPr sz="4400" spc="-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400" dirty="0">
                <a:latin typeface="Calibri" panose="020F0502020204030204"/>
                <a:cs typeface="Calibri" panose="020F0502020204030204"/>
                <a:sym typeface="+mn-ea"/>
              </a:rPr>
              <a:t>be</a:t>
            </a:r>
            <a:r>
              <a:rPr sz="4400"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400" dirty="0">
                <a:latin typeface="Calibri" panose="020F0502020204030204"/>
                <a:cs typeface="Calibri" panose="020F0502020204030204"/>
                <a:sym typeface="+mn-ea"/>
              </a:rPr>
              <a:t>written</a:t>
            </a:r>
            <a:r>
              <a:rPr sz="4400" spc="-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400" dirty="0">
                <a:latin typeface="Calibri" panose="020F0502020204030204"/>
                <a:cs typeface="Calibri" panose="020F0502020204030204"/>
                <a:sym typeface="+mn-ea"/>
              </a:rPr>
              <a:t>in</a:t>
            </a:r>
            <a:r>
              <a:rPr sz="4400" spc="-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400" dirty="0">
                <a:latin typeface="Calibri" panose="020F0502020204030204"/>
                <a:cs typeface="Calibri" panose="020F0502020204030204"/>
                <a:sym typeface="+mn-ea"/>
              </a:rPr>
              <a:t>Python</a:t>
            </a:r>
            <a:r>
              <a:rPr sz="4400" spc="-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400" spc="-10" dirty="0">
                <a:latin typeface="Calibri" panose="020F0502020204030204"/>
                <a:cs typeface="Calibri" panose="020F0502020204030204"/>
                <a:sym typeface="+mn-ea"/>
              </a:rPr>
              <a:t>itself.</a:t>
            </a:r>
            <a:endParaRPr sz="4400" spc="-10" dirty="0">
              <a:latin typeface="Calibri" panose="020F0502020204030204"/>
              <a:cs typeface="Calibri" panose="020F0502020204030204"/>
              <a:sym typeface="+mn-ea"/>
            </a:endParaRPr>
          </a:p>
          <a:p>
            <a:pPr marR="237490">
              <a:lnSpc>
                <a:spcPct val="100000"/>
              </a:lnSpc>
              <a:spcBef>
                <a:spcPts val="830"/>
              </a:spcBef>
              <a:tabLst>
                <a:tab pos="241300" algn="l"/>
                <a:tab pos="242570" algn="l"/>
              </a:tabLst>
            </a:pPr>
            <a:r>
              <a:rPr sz="4400" dirty="0">
                <a:latin typeface="Calibri" panose="020F0502020204030204"/>
                <a:cs typeface="Calibri" panose="020F0502020204030204"/>
                <a:sym typeface="+mn-ea"/>
              </a:rPr>
              <a:t>Eg.</a:t>
            </a:r>
            <a:r>
              <a:rPr sz="4400" spc="-4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400" dirty="0">
                <a:latin typeface="Calibri" panose="020F0502020204030204"/>
                <a:cs typeface="Calibri" panose="020F0502020204030204"/>
                <a:sym typeface="+mn-ea"/>
              </a:rPr>
              <a:t>datetime,</a:t>
            </a:r>
            <a:r>
              <a:rPr sz="4400"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400" dirty="0">
                <a:latin typeface="Calibri" panose="020F0502020204030204"/>
                <a:cs typeface="Calibri" panose="020F0502020204030204"/>
                <a:sym typeface="+mn-ea"/>
              </a:rPr>
              <a:t>math,</a:t>
            </a:r>
            <a:r>
              <a:rPr sz="4400"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400" spc="-10" dirty="0">
                <a:latin typeface="Calibri" panose="020F0502020204030204"/>
                <a:cs typeface="Calibri" panose="020F0502020204030204"/>
                <a:sym typeface="+mn-ea"/>
              </a:rPr>
              <a:t>Random</a:t>
            </a:r>
            <a:endParaRPr sz="4400">
              <a:latin typeface="Calibri" panose="020F0502020204030204"/>
              <a:cs typeface="Calibri" panose="020F0502020204030204"/>
            </a:endParaRPr>
          </a:p>
          <a:p>
            <a:pPr>
              <a:lnSpc>
                <a:spcPct val="100000"/>
              </a:lnSpc>
            </a:pPr>
            <a:endParaRPr lang="en-US" sz="4400">
              <a:latin typeface="Calibri" panose="020F0502020204030204"/>
              <a:cs typeface="Calibri" panose="020F0502020204030204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spc="-1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calc.py.</a:t>
            </a:r>
            <a:endParaRPr lang="en-US" b="1" spc="-10" dirty="0">
              <a:solidFill>
                <a:srgbClr val="FF0000"/>
              </a:solidFill>
              <a:latin typeface="Calibri" panose="020F0502020204030204"/>
              <a:cs typeface="Calibri" panose="020F0502020204030204"/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3370"/>
            <a:ext cx="10515600" cy="4613910"/>
          </a:xfrm>
        </p:spPr>
        <p:txBody>
          <a:bodyPr>
            <a:noAutofit/>
          </a:bodyPr>
          <a:p>
            <a:pPr marL="0" indent="0">
              <a:lnSpc>
                <a:spcPct val="100000"/>
              </a:lnSpc>
              <a:spcBef>
                <a:spcPts val="95"/>
              </a:spcBef>
              <a:buNone/>
            </a:pP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def</a:t>
            </a:r>
            <a:r>
              <a:rPr sz="3200" b="1" spc="-4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spc="-1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add(x,y):</a:t>
            </a:r>
            <a:endParaRPr sz="3200">
              <a:solidFill>
                <a:schemeClr val="tx1"/>
              </a:solidFill>
              <a:latin typeface="Calibri" panose="020F0502020204030204"/>
              <a:cs typeface="Calibri" panose="020F0502020204030204"/>
            </a:endParaRPr>
          </a:p>
          <a:p>
            <a:pPr marL="0" indent="457200">
              <a:lnSpc>
                <a:spcPct val="100000"/>
              </a:lnSpc>
              <a:spcBef>
                <a:spcPts val="5"/>
              </a:spcBef>
              <a:buNone/>
            </a:pP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return</a:t>
            </a:r>
            <a:r>
              <a:rPr sz="3200" b="1" spc="-15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x</a:t>
            </a:r>
            <a:r>
              <a:rPr sz="3200" b="1" spc="-3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+</a:t>
            </a:r>
            <a:r>
              <a:rPr sz="3200" b="1" spc="-45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spc="-5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y</a:t>
            </a:r>
            <a:endParaRPr sz="3200">
              <a:solidFill>
                <a:schemeClr val="tx1"/>
              </a:solidFill>
              <a:latin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def</a:t>
            </a:r>
            <a:r>
              <a:rPr sz="3200" b="1" spc="-5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sub(x,</a:t>
            </a:r>
            <a:r>
              <a:rPr sz="3200" b="1" spc="-2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spc="-25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y):</a:t>
            </a:r>
            <a:endParaRPr sz="3200" b="1" spc="-25" dirty="0">
              <a:solidFill>
                <a:schemeClr val="tx1"/>
              </a:solidFill>
              <a:latin typeface="Calibri" panose="020F0502020204030204"/>
              <a:cs typeface="Calibri" panose="020F0502020204030204"/>
              <a:sym typeface="+mn-ea"/>
            </a:endParaRPr>
          </a:p>
          <a:p>
            <a:pPr marL="0" indent="457200">
              <a:buNone/>
            </a:pPr>
            <a:r>
              <a:rPr sz="3200" b="1" spc="-25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return</a:t>
            </a:r>
            <a:r>
              <a:rPr sz="3200" b="1" spc="-15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x</a:t>
            </a:r>
            <a:r>
              <a:rPr sz="3200" b="1" spc="-3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-</a:t>
            </a:r>
            <a:r>
              <a:rPr sz="3200" b="1" spc="-45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spc="-5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y</a:t>
            </a:r>
            <a:endParaRPr sz="3200">
              <a:solidFill>
                <a:schemeClr val="tx1"/>
              </a:solidFill>
              <a:latin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def</a:t>
            </a:r>
            <a:r>
              <a:rPr sz="3200" b="1" spc="-65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prod(x,</a:t>
            </a:r>
            <a:r>
              <a:rPr sz="3200" b="1" spc="-45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spc="-25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y):</a:t>
            </a:r>
            <a:endParaRPr sz="3200" b="1" spc="-25" dirty="0">
              <a:solidFill>
                <a:schemeClr val="tx1"/>
              </a:solidFill>
              <a:latin typeface="Calibri" panose="020F0502020204030204"/>
              <a:cs typeface="Calibri" panose="020F0502020204030204"/>
              <a:sym typeface="+mn-ea"/>
            </a:endParaRPr>
          </a:p>
          <a:p>
            <a:pPr marL="0" indent="457200">
              <a:buNone/>
            </a:pPr>
            <a:r>
              <a:rPr sz="3200" b="1" spc="-25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return</a:t>
            </a:r>
            <a:r>
              <a:rPr sz="3200" b="1" spc="-15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x</a:t>
            </a:r>
            <a:r>
              <a:rPr sz="3200" b="1" spc="-4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*</a:t>
            </a:r>
            <a:r>
              <a:rPr sz="3200" b="1" spc="-35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spc="-5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y</a:t>
            </a:r>
            <a:endParaRPr sz="3200">
              <a:solidFill>
                <a:schemeClr val="tx1"/>
              </a:solidFill>
              <a:latin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def</a:t>
            </a:r>
            <a:r>
              <a:rPr sz="3200" b="1" spc="-35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div(x,</a:t>
            </a:r>
            <a:r>
              <a:rPr sz="3200" b="1" spc="-3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spc="-25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y):</a:t>
            </a:r>
            <a:endParaRPr sz="3200" b="1" spc="-25" dirty="0">
              <a:solidFill>
                <a:schemeClr val="tx1"/>
              </a:solidFill>
              <a:latin typeface="Calibri" panose="020F0502020204030204"/>
              <a:cs typeface="Calibri" panose="020F0502020204030204"/>
              <a:sym typeface="+mn-ea"/>
            </a:endParaRPr>
          </a:p>
          <a:p>
            <a:pPr marL="0" indent="457200">
              <a:buNone/>
            </a:pPr>
            <a:r>
              <a:rPr sz="3200" b="1" spc="-25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return</a:t>
            </a:r>
            <a:r>
              <a:rPr sz="3200" b="1" spc="-15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x</a:t>
            </a:r>
            <a:r>
              <a:rPr sz="3200" b="1" spc="-4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/</a:t>
            </a:r>
            <a:r>
              <a:rPr sz="3200" b="1" spc="-3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spc="-5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+mn-ea"/>
              </a:rPr>
              <a:t>y</a:t>
            </a:r>
            <a:endParaRPr sz="3200">
              <a:solidFill>
                <a:schemeClr val="tx1"/>
              </a:solidFill>
              <a:latin typeface="Calibri" panose="020F0502020204030204"/>
              <a:cs typeface="Calibri" panose="020F0502020204030204"/>
            </a:endParaRPr>
          </a:p>
          <a:p>
            <a:endParaRPr lang="en-US" sz="3200">
              <a:solidFill>
                <a:schemeClr val="tx1"/>
              </a:solidFill>
              <a:latin typeface="Calibri" panose="020F0502020204030204"/>
              <a:cs typeface="Calibri" panose="020F05020202040302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IN" b="1" dirty="0">
                <a:latin typeface="Calibri" panose="020F0502020204030204"/>
                <a:cs typeface="Calibri" panose="020F0502020204030204"/>
                <a:sym typeface="+mn-ea"/>
              </a:rPr>
              <a:t>T</a:t>
            </a:r>
            <a:r>
              <a:rPr b="1" dirty="0">
                <a:latin typeface="Calibri" panose="020F0502020204030204"/>
                <a:cs typeface="Calibri" panose="020F0502020204030204"/>
                <a:sym typeface="+mn-ea"/>
              </a:rPr>
              <a:t>YPES</a:t>
            </a:r>
            <a:r>
              <a:rPr b="1" spc="-5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dirty="0">
                <a:latin typeface="Calibri" panose="020F0502020204030204"/>
                <a:cs typeface="Calibri" panose="020F0502020204030204"/>
                <a:sym typeface="+mn-ea"/>
              </a:rPr>
              <a:t>OF</a:t>
            </a:r>
            <a:r>
              <a:rPr b="1" spc="-4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dirty="0">
                <a:latin typeface="Calibri" panose="020F0502020204030204"/>
                <a:cs typeface="Calibri" panose="020F0502020204030204"/>
                <a:sym typeface="+mn-ea"/>
              </a:rPr>
              <a:t>PYTHON</a:t>
            </a:r>
            <a:r>
              <a:rPr b="1"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b="1" spc="-10" dirty="0">
                <a:latin typeface="Calibri" panose="020F0502020204030204"/>
                <a:cs typeface="Calibri" panose="020F0502020204030204"/>
                <a:sym typeface="+mn-ea"/>
              </a:rPr>
              <a:t>FUNCTIONS: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438785" indent="-256540">
              <a:lnSpc>
                <a:spcPct val="150000"/>
              </a:lnSpc>
              <a:buAutoNum type="arabicPeriod"/>
              <a:tabLst>
                <a:tab pos="438150" algn="l"/>
              </a:tabLst>
            </a:pP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Python</a:t>
            </a:r>
            <a:r>
              <a:rPr sz="3200" spc="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  <a:sym typeface="+mn-ea"/>
              </a:rPr>
              <a:t>Built-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in</a:t>
            </a:r>
            <a:r>
              <a:rPr sz="3200" spc="1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  <a:sym typeface="+mn-ea"/>
              </a:rPr>
              <a:t>Functions</a:t>
            </a:r>
            <a:endParaRPr sz="3200">
              <a:latin typeface="Calibri" panose="020F0502020204030204"/>
              <a:cs typeface="Calibri" panose="020F0502020204030204"/>
            </a:endParaRPr>
          </a:p>
          <a:p>
            <a:pPr marL="438785" indent="-256540">
              <a:lnSpc>
                <a:spcPct val="150000"/>
              </a:lnSpc>
              <a:buAutoNum type="arabicPeriod"/>
              <a:tabLst>
                <a:tab pos="438150" algn="l"/>
              </a:tabLst>
            </a:pP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Python</a:t>
            </a:r>
            <a:r>
              <a:rPr sz="3200" spc="-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spc="-20" dirty="0">
                <a:latin typeface="Calibri" panose="020F0502020204030204"/>
                <a:cs typeface="Calibri" panose="020F0502020204030204"/>
                <a:sym typeface="+mn-ea"/>
              </a:rPr>
              <a:t>User-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defined </a:t>
            </a:r>
            <a:r>
              <a:rPr sz="3200" spc="-10" dirty="0">
                <a:latin typeface="Calibri" panose="020F0502020204030204"/>
                <a:cs typeface="Calibri" panose="020F0502020204030204"/>
                <a:sym typeface="+mn-ea"/>
              </a:rPr>
              <a:t>Functions</a:t>
            </a:r>
            <a:endParaRPr sz="3200">
              <a:latin typeface="Calibri" panose="020F0502020204030204"/>
              <a:cs typeface="Calibri" panose="020F0502020204030204"/>
            </a:endParaRPr>
          </a:p>
          <a:p>
            <a:pPr marL="438785" indent="-256540">
              <a:lnSpc>
                <a:spcPct val="150000"/>
              </a:lnSpc>
              <a:buAutoNum type="arabicPeriod"/>
              <a:tabLst>
                <a:tab pos="438150" algn="l"/>
              </a:tabLst>
            </a:pP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Python</a:t>
            </a:r>
            <a:r>
              <a:rPr sz="3200"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  <a:sym typeface="+mn-ea"/>
              </a:rPr>
              <a:t>Recursion</a:t>
            </a:r>
            <a:r>
              <a:rPr sz="3200" spc="-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  <a:sym typeface="+mn-ea"/>
              </a:rPr>
              <a:t>Functions</a:t>
            </a:r>
            <a:endParaRPr sz="3200">
              <a:latin typeface="Calibri" panose="020F0502020204030204"/>
              <a:cs typeface="Calibri" panose="020F0502020204030204"/>
            </a:endParaRPr>
          </a:p>
          <a:p>
            <a:pPr marL="438785" indent="-256540">
              <a:lnSpc>
                <a:spcPct val="150000"/>
              </a:lnSpc>
              <a:buAutoNum type="arabicPeriod"/>
              <a:tabLst>
                <a:tab pos="438150" algn="l"/>
              </a:tabLst>
            </a:pP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Python</a:t>
            </a:r>
            <a:r>
              <a:rPr sz="3200" spc="-1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Lambda</a:t>
            </a:r>
            <a:r>
              <a:rPr sz="3200" spc="1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  <a:sym typeface="+mn-ea"/>
              </a:rPr>
              <a:t>Functions</a:t>
            </a:r>
            <a:endParaRPr sz="3200">
              <a:latin typeface="Calibri" panose="020F0502020204030204"/>
              <a:cs typeface="Calibri" panose="020F0502020204030204"/>
            </a:endParaRPr>
          </a:p>
          <a:p>
            <a:endParaRPr lang="en-US" sz="320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IN" altLang="en-US" b="1"/>
              <a:t>USE A MODULE</a:t>
            </a:r>
            <a:endParaRPr lang="en-IN" alt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8024495" cy="4351655"/>
          </a:xfrm>
        </p:spPr>
        <p:txBody>
          <a:bodyPr/>
          <a:p>
            <a:r>
              <a:rPr sz="3600" spc="-25" dirty="0">
                <a:latin typeface="Calibri" panose="020F0502020204030204"/>
                <a:cs typeface="Calibri" panose="020F0502020204030204"/>
                <a:sym typeface="+mn-ea"/>
              </a:rPr>
              <a:t>Use</a:t>
            </a:r>
            <a:r>
              <a:rPr lang="en-IN" sz="3600"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spc="-25" dirty="0"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lang="en-IN" sz="3600" spc="-25" dirty="0">
                <a:latin typeface="Calibri" panose="020F0502020204030204"/>
                <a:cs typeface="Calibri" panose="020F0502020204030204"/>
                <a:sym typeface="+mn-ea"/>
              </a:rPr>
              <a:t> import keyword to incorporate the module into a program.</a:t>
            </a:r>
            <a:endParaRPr sz="3600">
              <a:latin typeface="Calibri" panose="020F0502020204030204"/>
              <a:cs typeface="Calibri" panose="020F0502020204030204"/>
            </a:endParaRPr>
          </a:p>
          <a:p>
            <a:endParaRPr sz="3600" dirty="0">
              <a:latin typeface="Calibri" panose="020F0502020204030204"/>
              <a:cs typeface="Calibri" panose="020F0502020204030204"/>
              <a:sym typeface="+mn-ea"/>
            </a:endParaRPr>
          </a:p>
          <a:p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Example:</a:t>
            </a:r>
            <a:r>
              <a:rPr sz="3600" spc="110" dirty="0"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Using</a:t>
            </a:r>
            <a:r>
              <a:rPr sz="3600" spc="120" dirty="0"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sz="3600" spc="114" dirty="0"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module</a:t>
            </a:r>
            <a:r>
              <a:rPr sz="3600" spc="114" dirty="0"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3600" spc="-20" dirty="0">
                <a:latin typeface="Calibri" panose="020F0502020204030204"/>
                <a:cs typeface="Calibri" panose="020F0502020204030204"/>
                <a:sym typeface="+mn-ea"/>
              </a:rPr>
              <a:t>calc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module</a:t>
            </a:r>
            <a:r>
              <a:rPr sz="3600" spc="-4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for</a:t>
            </a:r>
            <a:r>
              <a:rPr sz="3600" spc="-5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z="3600" spc="-5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program</a:t>
            </a:r>
            <a:r>
              <a:rPr sz="3600"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spc="-10" dirty="0">
                <a:latin typeface="Calibri" panose="020F0502020204030204"/>
                <a:cs typeface="Calibri" panose="020F0502020204030204"/>
                <a:sym typeface="+mn-ea"/>
              </a:rPr>
              <a:t>‘main.py’</a:t>
            </a:r>
            <a:endParaRPr sz="3600">
              <a:latin typeface="Calibri" panose="020F0502020204030204"/>
              <a:cs typeface="Calibri" panose="020F0502020204030204"/>
            </a:endParaRPr>
          </a:p>
          <a:p>
            <a:endParaRPr lang="en-US" sz="3600"/>
          </a:p>
        </p:txBody>
      </p:sp>
      <p:graphicFrame>
        <p:nvGraphicFramePr>
          <p:cNvPr id="5" name="object 12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8699500" y="568960"/>
          <a:ext cx="3154680" cy="5897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54680"/>
              </a:tblGrid>
              <a:tr h="161607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endParaRPr sz="4000">
                        <a:solidFill>
                          <a:srgbClr val="FF0000"/>
                        </a:solidFill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45085">
                        <a:lnSpc>
                          <a:spcPct val="100000"/>
                        </a:lnSpc>
                      </a:pPr>
                      <a:r>
                        <a:rPr sz="4000" b="1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import</a:t>
                      </a:r>
                      <a:r>
                        <a:rPr sz="4000" b="1" spc="-5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4000" b="1" spc="-20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calc</a:t>
                      </a:r>
                      <a:endParaRPr sz="4000" b="1" spc="-20" dirty="0">
                        <a:solidFill>
                          <a:srgbClr val="FF0000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52705" marB="0"/>
                </a:tc>
              </a:tr>
              <a:tr h="1901190">
                <a:tc>
                  <a:txBody>
                    <a:bodyPr/>
                    <a:p>
                      <a:pPr marL="45085">
                        <a:lnSpc>
                          <a:spcPts val="1890"/>
                        </a:lnSpc>
                      </a:pPr>
                      <a:r>
                        <a:rPr sz="4000" b="1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a</a:t>
                      </a:r>
                      <a:r>
                        <a:rPr sz="4000" b="1" spc="-5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4000" b="1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=</a:t>
                      </a:r>
                      <a:r>
                        <a:rPr sz="4000" b="1" spc="-15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4000" b="1" spc="-25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10</a:t>
                      </a:r>
                      <a:endParaRPr sz="4000">
                        <a:solidFill>
                          <a:srgbClr val="FF0000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5085">
                        <a:lnSpc>
                          <a:spcPct val="100000"/>
                        </a:lnSpc>
                      </a:pPr>
                      <a:r>
                        <a:rPr sz="4000" b="1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b =</a:t>
                      </a:r>
                      <a:r>
                        <a:rPr sz="4000" b="1" spc="-15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4000" b="1" spc="-25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20</a:t>
                      </a:r>
                      <a:endParaRPr sz="4000" b="1" spc="-25" dirty="0">
                        <a:solidFill>
                          <a:srgbClr val="FF0000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380615">
                <a:tc>
                  <a:txBody>
                    <a:bodyPr/>
                    <a:p>
                      <a:pPr marL="45085" marR="8826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4000" b="1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sum</a:t>
                      </a:r>
                      <a:r>
                        <a:rPr sz="4000" b="1" spc="-15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4000" b="1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= </a:t>
                      </a:r>
                      <a:r>
                        <a:rPr sz="4000" b="1" spc="-10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calc.add(a,b) print(sum)</a:t>
                      </a:r>
                      <a:endParaRPr sz="4000" b="1" spc="-10" dirty="0">
                        <a:solidFill>
                          <a:srgbClr val="FF0000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4450" marB="0">
                    <a:lnB w="9525">
                      <a:solidFill>
                        <a:srgbClr val="A75F09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2" name="object 22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838200" y="808990"/>
          <a:ext cx="7270750" cy="34150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70750"/>
              </a:tblGrid>
              <a:tr h="791210">
                <a:tc>
                  <a:txBody>
                    <a:bodyPr/>
                    <a:p>
                      <a:pPr marL="266065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sz="3200" spc="-25" dirty="0">
                          <a:latin typeface="Calibri" panose="020F0502020204030204"/>
                          <a:cs typeface="Calibri" panose="020F0502020204030204"/>
                        </a:rPr>
                        <a:t>Use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	</a:t>
                      </a:r>
                      <a:r>
                        <a:rPr sz="3200" spc="-25" dirty="0">
                          <a:latin typeface="Calibri" panose="020F0502020204030204"/>
                          <a:cs typeface="Calibri" panose="020F0502020204030204"/>
                        </a:rPr>
                        <a:t>the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	</a:t>
                      </a:r>
                      <a:r>
                        <a:rPr sz="3200" spc="-10" dirty="0">
                          <a:latin typeface="Calibri" panose="020F0502020204030204"/>
                          <a:cs typeface="Calibri" panose="020F0502020204030204"/>
                        </a:rPr>
                        <a:t>import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	</a:t>
                      </a:r>
                      <a:r>
                        <a:rPr sz="3200" spc="-10" dirty="0">
                          <a:latin typeface="Calibri" panose="020F0502020204030204"/>
                          <a:cs typeface="Calibri" panose="020F0502020204030204"/>
                        </a:rPr>
                        <a:t>keyword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	</a:t>
                      </a:r>
                      <a:r>
                        <a:rPr sz="3200" spc="-25" dirty="0">
                          <a:latin typeface="Calibri" panose="020F0502020204030204"/>
                          <a:cs typeface="Calibri" panose="020F0502020204030204"/>
                        </a:rPr>
                        <a:t>to</a:t>
                      </a:r>
                      <a:endParaRPr sz="32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169545" marB="0"/>
                </a:tc>
              </a:tr>
              <a:tr h="1713865">
                <a:tc>
                  <a:txBody>
                    <a:bodyPr/>
                    <a:p>
                      <a:pPr marL="495300">
                        <a:lnSpc>
                          <a:spcPct val="100000"/>
                        </a:lnSpc>
                        <a:tabLst>
                          <a:tab pos="1613535" algn="l"/>
                          <a:tab pos="2051050" algn="l"/>
                          <a:tab pos="2842260" algn="l"/>
                          <a:tab pos="3328670" algn="l"/>
                        </a:tabLst>
                      </a:pPr>
                      <a:r>
                        <a:rPr sz="3200" spc="-10" dirty="0">
                          <a:latin typeface="Calibri" panose="020F0502020204030204"/>
                          <a:cs typeface="Calibri" panose="020F0502020204030204"/>
                        </a:rPr>
                        <a:t>incorporate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	</a:t>
                      </a:r>
                      <a:r>
                        <a:rPr sz="3200" spc="-25" dirty="0">
                          <a:latin typeface="Calibri" panose="020F0502020204030204"/>
                          <a:cs typeface="Calibri" panose="020F0502020204030204"/>
                        </a:rPr>
                        <a:t>the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	</a:t>
                      </a:r>
                      <a:r>
                        <a:rPr sz="3200" spc="-10" dirty="0">
                          <a:latin typeface="Calibri" panose="020F0502020204030204"/>
                          <a:cs typeface="Calibri" panose="020F0502020204030204"/>
                        </a:rPr>
                        <a:t>module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	</a:t>
                      </a:r>
                      <a:r>
                        <a:rPr sz="3200" spc="-20" dirty="0">
                          <a:latin typeface="Calibri" panose="020F0502020204030204"/>
                          <a:cs typeface="Calibri" panose="020F0502020204030204"/>
                        </a:rPr>
                        <a:t>into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	</a:t>
                      </a:r>
                      <a:r>
                        <a:rPr sz="3200" spc="-50" dirty="0">
                          <a:latin typeface="Calibri" panose="020F0502020204030204"/>
                          <a:cs typeface="Calibri" panose="020F0502020204030204"/>
                        </a:rPr>
                        <a:t>a</a:t>
                      </a:r>
                      <a:endParaRPr sz="32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95300">
                        <a:lnSpc>
                          <a:spcPct val="100000"/>
                        </a:lnSpc>
                      </a:pPr>
                      <a:r>
                        <a:rPr sz="3200" spc="-10" dirty="0">
                          <a:latin typeface="Calibri" panose="020F0502020204030204"/>
                          <a:cs typeface="Calibri" panose="020F0502020204030204"/>
                        </a:rPr>
                        <a:t>program</a:t>
                      </a:r>
                      <a:endParaRPr sz="3200" spc="-10" dirty="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95300">
                        <a:lnSpc>
                          <a:spcPct val="100000"/>
                        </a:lnSpc>
                      </a:pPr>
                      <a:endParaRPr sz="32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94665" indent="-228600">
                        <a:lnSpc>
                          <a:spcPct val="100000"/>
                        </a:lnSpc>
                        <a:buFont typeface="Arial" panose="020B0604020202020204"/>
                        <a:buChar char="•"/>
                        <a:tabLst>
                          <a:tab pos="494665" algn="l"/>
                        </a:tabLst>
                      </a:pP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Use</a:t>
                      </a:r>
                      <a:r>
                        <a:rPr sz="3200" spc="6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keyword</a:t>
                      </a:r>
                      <a:r>
                        <a:rPr sz="3200" spc="9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‘as’</a:t>
                      </a:r>
                      <a:r>
                        <a:rPr sz="3200" spc="8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to</a:t>
                      </a:r>
                      <a:r>
                        <a:rPr sz="3200" spc="7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create</a:t>
                      </a:r>
                      <a:r>
                        <a:rPr sz="3200" spc="6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an</a:t>
                      </a:r>
                      <a:r>
                        <a:rPr sz="3200" spc="9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spc="-20" dirty="0">
                          <a:latin typeface="Calibri" panose="020F0502020204030204"/>
                          <a:cs typeface="Calibri" panose="020F0502020204030204"/>
                        </a:rPr>
                        <a:t>alias</a:t>
                      </a:r>
                      <a:endParaRPr sz="32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909955">
                <a:tc>
                  <a:txBody>
                    <a:bodyPr/>
                    <a:p>
                      <a:pPr marL="495300">
                        <a:lnSpc>
                          <a:spcPct val="100000"/>
                        </a:lnSpc>
                      </a:pP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name</a:t>
                      </a:r>
                      <a:r>
                        <a:rPr sz="3200" spc="-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for</a:t>
                      </a:r>
                      <a:r>
                        <a:rPr sz="3200" spc="-3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dirty="0">
                          <a:latin typeface="Calibri" panose="020F0502020204030204"/>
                          <a:cs typeface="Calibri" panose="020F0502020204030204"/>
                        </a:rPr>
                        <a:t>a</a:t>
                      </a:r>
                      <a:r>
                        <a:rPr sz="3200" spc="-3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3200" spc="-10" dirty="0">
                          <a:latin typeface="Calibri" panose="020F0502020204030204"/>
                          <a:cs typeface="Calibri" panose="020F0502020204030204"/>
                        </a:rPr>
                        <a:t>module.</a:t>
                      </a:r>
                      <a:endParaRPr sz="320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4" name="object 22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7649210" y="731520"/>
          <a:ext cx="3827780" cy="54806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27780"/>
              </a:tblGrid>
              <a:tr h="1115695">
                <a:tc>
                  <a:txBody>
                    <a:bodyPr/>
                    <a:p>
                      <a:pPr marL="205740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4400" b="1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import</a:t>
                      </a:r>
                      <a:r>
                        <a:rPr sz="4400" b="1" spc="-20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4400" b="1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calc as</a:t>
                      </a:r>
                      <a:r>
                        <a:rPr sz="4400" b="1" spc="-5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4400" b="1" spc="-50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c</a:t>
                      </a:r>
                      <a:endParaRPr sz="4400" b="1" spc="-50" dirty="0">
                        <a:solidFill>
                          <a:srgbClr val="FF0000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87630" marB="0"/>
                </a:tc>
              </a:tr>
              <a:tr h="1935480">
                <a:tc>
                  <a:txBody>
                    <a:bodyPr/>
                    <a:p>
                      <a:pPr marL="205740">
                        <a:lnSpc>
                          <a:spcPts val="1890"/>
                        </a:lnSpc>
                      </a:pPr>
                      <a:r>
                        <a:rPr sz="4400" b="1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a</a:t>
                      </a:r>
                      <a:r>
                        <a:rPr sz="4400" b="1" spc="-10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4400" b="1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=</a:t>
                      </a:r>
                      <a:r>
                        <a:rPr sz="4400" b="1" spc="-15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4400" b="1" spc="-35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10</a:t>
                      </a:r>
                      <a:endParaRPr sz="4400">
                        <a:solidFill>
                          <a:srgbClr val="FF0000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205740">
                        <a:lnSpc>
                          <a:spcPct val="100000"/>
                        </a:lnSpc>
                      </a:pPr>
                      <a:r>
                        <a:rPr sz="4400" b="1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b =</a:t>
                      </a:r>
                      <a:r>
                        <a:rPr sz="4400" b="1" spc="-15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4400" b="1" spc="-25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20</a:t>
                      </a:r>
                      <a:endParaRPr sz="4400" b="1" spc="-25" dirty="0">
                        <a:solidFill>
                          <a:srgbClr val="FF0000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429510">
                <a:tc>
                  <a:txBody>
                    <a:bodyPr/>
                    <a:p>
                      <a:pPr marL="205740" marR="407035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4400" b="1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sum</a:t>
                      </a:r>
                      <a:r>
                        <a:rPr sz="4400" b="1" spc="-15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4400" b="1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= </a:t>
                      </a:r>
                      <a:r>
                        <a:rPr sz="4400" b="1" spc="-10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c.add(a,b) print(sum)</a:t>
                      </a:r>
                      <a:endParaRPr sz="4400" b="1" spc="-10" dirty="0">
                        <a:solidFill>
                          <a:srgbClr val="FF0000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100965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3220"/>
            <a:ext cx="10515600" cy="5814060"/>
          </a:xfrm>
        </p:spPr>
        <p:txBody>
          <a:bodyPr/>
          <a:p>
            <a:pPr marL="0" indent="0">
              <a:lnSpc>
                <a:spcPct val="100000"/>
              </a:lnSpc>
              <a:spcBef>
                <a:spcPts val="95"/>
              </a:spcBef>
              <a:buNone/>
            </a:pPr>
            <a:r>
              <a:rPr sz="5400" b="1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from</a:t>
            </a:r>
            <a:r>
              <a:rPr sz="5400" b="1" spc="-45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5400" b="1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calc</a:t>
            </a:r>
            <a:r>
              <a:rPr sz="5400" b="1" spc="-5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5400" b="1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import</a:t>
            </a:r>
            <a:r>
              <a:rPr sz="5400" b="1" spc="-5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*</a:t>
            </a:r>
            <a:endParaRPr sz="5400">
              <a:solidFill>
                <a:srgbClr val="FF0000"/>
              </a:solidFill>
              <a:latin typeface="Calibri" panose="020F0502020204030204"/>
              <a:cs typeface="Calibri" panose="020F0502020204030204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5400" b="1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z="5400" b="1" spc="-5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5400" b="1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= </a:t>
            </a:r>
            <a:r>
              <a:rPr sz="5400" b="1" spc="-25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10</a:t>
            </a:r>
            <a:endParaRPr sz="5400">
              <a:solidFill>
                <a:srgbClr val="FF0000"/>
              </a:solidFill>
              <a:latin typeface="Calibri" panose="020F0502020204030204"/>
              <a:cs typeface="Calibri" panose="020F0502020204030204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5400" b="1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b</a:t>
            </a:r>
            <a:r>
              <a:rPr sz="5400" b="1" spc="-1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5400" b="1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=</a:t>
            </a:r>
            <a:r>
              <a:rPr sz="5400" b="1" spc="-2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5400" b="1" spc="-25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20</a:t>
            </a:r>
            <a:endParaRPr sz="5400">
              <a:solidFill>
                <a:srgbClr val="FF0000"/>
              </a:solidFill>
              <a:latin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sz="5400" b="1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sum</a:t>
            </a:r>
            <a:r>
              <a:rPr sz="5400" b="1" spc="-2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5400" b="1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=</a:t>
            </a:r>
            <a:r>
              <a:rPr sz="5400" b="1" spc="-15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5400" b="1" spc="-1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add(a,b) </a:t>
            </a:r>
            <a:endParaRPr sz="5400" b="1" spc="-10" dirty="0">
              <a:solidFill>
                <a:srgbClr val="FF0000"/>
              </a:solidFill>
              <a:latin typeface="Calibri" panose="020F0502020204030204"/>
              <a:cs typeface="Calibri" panose="020F0502020204030204"/>
              <a:sym typeface="+mn-ea"/>
            </a:endParaRPr>
          </a:p>
          <a:p>
            <a:pPr marL="0" indent="0">
              <a:buNone/>
            </a:pPr>
            <a:r>
              <a:rPr sz="5400" b="1" spc="-1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print(sum)</a:t>
            </a:r>
            <a:endParaRPr sz="5400">
              <a:solidFill>
                <a:srgbClr val="FF0000"/>
              </a:solidFill>
              <a:latin typeface="Calibri" panose="020F0502020204030204"/>
              <a:cs typeface="Calibri" panose="020F0502020204030204"/>
            </a:endParaRPr>
          </a:p>
          <a:p>
            <a:endParaRPr lang="en-US" sz="5400">
              <a:solidFill>
                <a:srgbClr val="FF0000"/>
              </a:solidFill>
              <a:latin typeface="Calibri" panose="020F0502020204030204"/>
              <a:cs typeface="Calibri" panose="020F0502020204030204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	dir()</a:t>
            </a:r>
            <a:r>
              <a:rPr spc="1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dirty="0">
                <a:latin typeface="Calibri" panose="020F0502020204030204"/>
                <a:cs typeface="Calibri" panose="020F0502020204030204"/>
                <a:sym typeface="+mn-ea"/>
              </a:rPr>
              <a:t>function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R="5080">
              <a:lnSpc>
                <a:spcPct val="100000"/>
              </a:lnSpc>
              <a:spcBef>
                <a:spcPts val="95"/>
              </a:spcBef>
              <a:tabLst>
                <a:tab pos="241300" algn="l"/>
                <a:tab pos="242570" algn="l"/>
              </a:tabLst>
            </a:pP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	dir()</a:t>
            </a:r>
            <a:r>
              <a:rPr sz="4800" spc="1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function</a:t>
            </a:r>
            <a:r>
              <a:rPr sz="4800" spc="14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returns</a:t>
            </a:r>
            <a:r>
              <a:rPr sz="4800" spc="1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z="4800" spc="14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sorted</a:t>
            </a:r>
            <a:r>
              <a:rPr sz="4800" spc="1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list</a:t>
            </a:r>
            <a:r>
              <a:rPr sz="4800" spc="14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spc="-25" dirty="0">
                <a:latin typeface="Calibri" panose="020F0502020204030204"/>
                <a:cs typeface="Calibri" panose="020F0502020204030204"/>
                <a:sym typeface="+mn-ea"/>
              </a:rPr>
              <a:t>of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strings</a:t>
            </a:r>
            <a:r>
              <a:rPr sz="4800" spc="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containing</a:t>
            </a:r>
            <a:r>
              <a:rPr sz="4800" spc="5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sz="4800" spc="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names</a:t>
            </a:r>
            <a:r>
              <a:rPr sz="4800" spc="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spc="-10" dirty="0">
                <a:latin typeface="Calibri" panose="020F0502020204030204"/>
                <a:cs typeface="Calibri" panose="020F0502020204030204"/>
                <a:sym typeface="+mn-ea"/>
              </a:rPr>
              <a:t>defined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in a</a:t>
            </a:r>
            <a:r>
              <a:rPr sz="4800" spc="1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spc="-10" dirty="0">
                <a:latin typeface="Calibri" panose="020F0502020204030204"/>
                <a:cs typeface="Calibri" panose="020F0502020204030204"/>
                <a:sym typeface="+mn-ea"/>
              </a:rPr>
              <a:t>module.</a:t>
            </a:r>
            <a:endParaRPr sz="4800">
              <a:latin typeface="Calibri" panose="020F0502020204030204"/>
              <a:cs typeface="Calibri" panose="020F0502020204030204"/>
            </a:endParaRPr>
          </a:p>
          <a:p>
            <a:pPr marR="5715">
              <a:lnSpc>
                <a:spcPct val="100000"/>
              </a:lnSpc>
              <a:tabLst>
                <a:tab pos="241300" algn="l"/>
                <a:tab pos="242570" algn="l"/>
              </a:tabLst>
            </a:pP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	The</a:t>
            </a:r>
            <a:r>
              <a:rPr sz="4800" spc="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list</a:t>
            </a:r>
            <a:r>
              <a:rPr sz="4800" spc="5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contains</a:t>
            </a:r>
            <a:r>
              <a:rPr sz="4800" spc="5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sz="4800" spc="4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names</a:t>
            </a:r>
            <a:r>
              <a:rPr sz="4800" spc="4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of</a:t>
            </a:r>
            <a:r>
              <a:rPr sz="4800" spc="5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all</a:t>
            </a:r>
            <a:r>
              <a:rPr sz="4800" spc="4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spc="-25" dirty="0">
                <a:latin typeface="Calibri" panose="020F0502020204030204"/>
                <a:cs typeface="Calibri" panose="020F0502020204030204"/>
                <a:sym typeface="+mn-ea"/>
              </a:rPr>
              <a:t>the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variables,</a:t>
            </a:r>
            <a:r>
              <a:rPr sz="4800"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functions,</a:t>
            </a:r>
            <a:r>
              <a:rPr sz="4800" spc="-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dirty="0">
                <a:latin typeface="Calibri" panose="020F0502020204030204"/>
                <a:cs typeface="Calibri" panose="020F0502020204030204"/>
                <a:sym typeface="+mn-ea"/>
              </a:rPr>
              <a:t>classes,</a:t>
            </a:r>
            <a:r>
              <a:rPr sz="4800"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4800" spc="-20" dirty="0">
                <a:latin typeface="Calibri" panose="020F0502020204030204"/>
                <a:cs typeface="Calibri" panose="020F0502020204030204"/>
                <a:sym typeface="+mn-ea"/>
              </a:rPr>
              <a:t>etc.</a:t>
            </a:r>
            <a:endParaRPr sz="4800">
              <a:latin typeface="Calibri" panose="020F0502020204030204"/>
              <a:cs typeface="Calibri" panose="020F0502020204030204"/>
            </a:endParaRPr>
          </a:p>
          <a:p>
            <a:endParaRPr lang="en-US" sz="480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IN" altLang="en-US" b="1"/>
              <a:t>PACKAGE</a:t>
            </a:r>
            <a:endParaRPr lang="en-IN" alt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R="229870">
              <a:lnSpc>
                <a:spcPct val="100000"/>
              </a:lnSpc>
              <a:spcBef>
                <a:spcPts val="315"/>
              </a:spcBef>
              <a:tabLst>
                <a:tab pos="241300" algn="l"/>
              </a:tabLst>
            </a:pPr>
            <a:r>
              <a:rPr sz="3600" b="1" dirty="0">
                <a:latin typeface="Calibri" panose="020F0502020204030204"/>
                <a:cs typeface="Calibri" panose="020F0502020204030204"/>
                <a:sym typeface="+mn-ea"/>
              </a:rPr>
              <a:t>Definition:</a:t>
            </a:r>
            <a:r>
              <a:rPr sz="3600" b="1" spc="37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z="3600" spc="38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package</a:t>
            </a:r>
            <a:r>
              <a:rPr sz="3600" spc="38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is</a:t>
            </a:r>
            <a:r>
              <a:rPr sz="3600" spc="38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z="3600" spc="37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b="1" dirty="0">
                <a:latin typeface="Calibri" panose="020F0502020204030204"/>
                <a:cs typeface="Calibri" panose="020F0502020204030204"/>
                <a:sym typeface="+mn-ea"/>
              </a:rPr>
              <a:t>collection</a:t>
            </a:r>
            <a:r>
              <a:rPr sz="3600" b="1" spc="38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b="1" dirty="0">
                <a:latin typeface="Calibri" panose="020F0502020204030204"/>
                <a:cs typeface="Calibri" panose="020F0502020204030204"/>
                <a:sym typeface="+mn-ea"/>
              </a:rPr>
              <a:t>of</a:t>
            </a:r>
            <a:r>
              <a:rPr sz="3600" b="1" spc="38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b="1" dirty="0">
                <a:latin typeface="Calibri" panose="020F0502020204030204"/>
                <a:cs typeface="Calibri" panose="020F0502020204030204"/>
                <a:sym typeface="+mn-ea"/>
              </a:rPr>
              <a:t>modules</a:t>
            </a:r>
            <a:r>
              <a:rPr sz="3600" b="1" spc="39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b="1" dirty="0">
                <a:latin typeface="Calibri" panose="020F0502020204030204"/>
                <a:cs typeface="Calibri" panose="020F0502020204030204"/>
                <a:sym typeface="+mn-ea"/>
              </a:rPr>
              <a:t>organized</a:t>
            </a:r>
            <a:r>
              <a:rPr sz="3600" b="1" spc="39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b="1" dirty="0">
                <a:latin typeface="Calibri" panose="020F0502020204030204"/>
                <a:cs typeface="Calibri" panose="020F0502020204030204"/>
                <a:sym typeface="+mn-ea"/>
              </a:rPr>
              <a:t>in</a:t>
            </a:r>
            <a:r>
              <a:rPr sz="3600" b="1" spc="39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b="1" spc="-50" dirty="0">
                <a:latin typeface="Calibri" panose="020F0502020204030204"/>
                <a:cs typeface="Calibri" panose="020F0502020204030204"/>
                <a:sym typeface="+mn-ea"/>
              </a:rPr>
              <a:t>a 	</a:t>
            </a:r>
            <a:r>
              <a:rPr sz="3600" b="1" dirty="0">
                <a:latin typeface="Calibri" panose="020F0502020204030204"/>
                <a:cs typeface="Calibri" panose="020F0502020204030204"/>
                <a:sym typeface="+mn-ea"/>
              </a:rPr>
              <a:t>directory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.</a:t>
            </a:r>
            <a:r>
              <a:rPr sz="3600" spc="40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Packages</a:t>
            </a:r>
            <a:r>
              <a:rPr sz="3600" spc="39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allow</a:t>
            </a:r>
            <a:r>
              <a:rPr sz="3600" spc="40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us</a:t>
            </a:r>
            <a:r>
              <a:rPr sz="3600" spc="40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to</a:t>
            </a:r>
            <a:r>
              <a:rPr sz="3600" spc="40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group</a:t>
            </a:r>
            <a:r>
              <a:rPr sz="3600" spc="409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multiple</a:t>
            </a:r>
            <a:r>
              <a:rPr sz="3600" spc="40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related</a:t>
            </a:r>
            <a:r>
              <a:rPr sz="3600" spc="38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spc="-10" dirty="0">
                <a:latin typeface="Calibri" panose="020F0502020204030204"/>
                <a:cs typeface="Calibri" panose="020F0502020204030204"/>
                <a:sym typeface="+mn-ea"/>
              </a:rPr>
              <a:t>modules 	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together</a:t>
            </a:r>
            <a:r>
              <a:rPr sz="3600" spc="10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under</a:t>
            </a:r>
            <a:r>
              <a:rPr sz="3600" spc="10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z="3600" spc="10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common</a:t>
            </a:r>
            <a:r>
              <a:rPr sz="3600" spc="10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namespace,</a:t>
            </a:r>
            <a:r>
              <a:rPr sz="3600" spc="10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making</a:t>
            </a:r>
            <a:r>
              <a:rPr sz="3600" spc="9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it</a:t>
            </a:r>
            <a:r>
              <a:rPr sz="3600" spc="10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easier</a:t>
            </a:r>
            <a:r>
              <a:rPr sz="3600" spc="10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to</a:t>
            </a:r>
            <a:r>
              <a:rPr sz="3600" spc="10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spc="-10" dirty="0">
                <a:latin typeface="Calibri" panose="020F0502020204030204"/>
                <a:cs typeface="Calibri" panose="020F0502020204030204"/>
                <a:sym typeface="+mn-ea"/>
              </a:rPr>
              <a:t>organize 	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and</a:t>
            </a:r>
            <a:r>
              <a:rPr sz="3600" spc="-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spc="-10" dirty="0">
                <a:latin typeface="Calibri" panose="020F0502020204030204"/>
                <a:cs typeface="Calibri" panose="020F0502020204030204"/>
                <a:sym typeface="+mn-ea"/>
              </a:rPr>
              <a:t>structure</a:t>
            </a:r>
            <a:r>
              <a:rPr sz="3600"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our</a:t>
            </a:r>
            <a:r>
              <a:rPr sz="3600" spc="-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code</a:t>
            </a:r>
            <a:r>
              <a:rPr sz="3600"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spc="-10" dirty="0">
                <a:latin typeface="Calibri" panose="020F0502020204030204"/>
                <a:cs typeface="Calibri" panose="020F0502020204030204"/>
                <a:sym typeface="+mn-ea"/>
              </a:rPr>
              <a:t>base.</a:t>
            </a:r>
            <a:endParaRPr sz="3600">
              <a:latin typeface="Calibri" panose="020F0502020204030204"/>
              <a:cs typeface="Calibri" panose="020F0502020204030204"/>
            </a:endParaRPr>
          </a:p>
          <a:p>
            <a:pPr>
              <a:lnSpc>
                <a:spcPct val="100000"/>
              </a:lnSpc>
              <a:tabLst>
                <a:tab pos="238760" algn="l"/>
              </a:tabLst>
            </a:pP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sz="3600"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spc="-10" dirty="0">
                <a:latin typeface="Calibri" panose="020F0502020204030204"/>
                <a:cs typeface="Calibri" panose="020F0502020204030204"/>
                <a:sym typeface="+mn-ea"/>
              </a:rPr>
              <a:t>package</a:t>
            </a:r>
            <a:r>
              <a:rPr sz="3600" spc="-4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is</a:t>
            </a:r>
            <a:r>
              <a:rPr sz="3600" spc="-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z="3600"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simple</a:t>
            </a:r>
            <a:r>
              <a:rPr sz="3600"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directory</a:t>
            </a:r>
            <a:r>
              <a:rPr sz="3600"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having</a:t>
            </a:r>
            <a:r>
              <a:rPr sz="3600"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spc="-10" dirty="0">
                <a:latin typeface="Calibri" panose="020F0502020204030204"/>
                <a:cs typeface="Calibri" panose="020F0502020204030204"/>
                <a:sym typeface="+mn-ea"/>
              </a:rPr>
              <a:t>collections</a:t>
            </a:r>
            <a:r>
              <a:rPr sz="3600" spc="-5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of</a:t>
            </a:r>
            <a:r>
              <a:rPr sz="3600" spc="-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spc="-10" dirty="0">
                <a:latin typeface="Calibri" panose="020F0502020204030204"/>
                <a:cs typeface="Calibri" panose="020F0502020204030204"/>
                <a:sym typeface="+mn-ea"/>
              </a:rPr>
              <a:t>modules.</a:t>
            </a:r>
            <a:endParaRPr sz="3600">
              <a:latin typeface="Calibri" panose="020F0502020204030204"/>
              <a:cs typeface="Calibri" panose="020F0502020204030204"/>
            </a:endParaRPr>
          </a:p>
          <a:p>
            <a:pPr>
              <a:lnSpc>
                <a:spcPct val="100000"/>
              </a:lnSpc>
            </a:pPr>
            <a:endParaRPr lang="en-US" sz="360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29565"/>
            <a:ext cx="10515600" cy="5847715"/>
          </a:xfrm>
        </p:spPr>
        <p:txBody>
          <a:bodyPr>
            <a:noAutofit/>
          </a:bodyPr>
          <a:p>
            <a:pPr marL="914400" indent="-914400">
              <a:lnSpc>
                <a:spcPct val="150000"/>
              </a:lnSpc>
              <a:buAutoNum type="arabicPeriod"/>
            </a:pPr>
            <a:r>
              <a:rPr lang="en-IN" altLang="en-US" sz="5400" b="1"/>
              <a:t>Create  a Directory</a:t>
            </a:r>
            <a:endParaRPr lang="en-IN" altLang="en-US" sz="5400" b="1"/>
          </a:p>
          <a:p>
            <a:pPr marL="914400" indent="-914400">
              <a:lnSpc>
                <a:spcPct val="150000"/>
              </a:lnSpc>
              <a:buAutoNum type="arabicPeriod"/>
            </a:pPr>
            <a:r>
              <a:rPr lang="en-IN" altLang="en-US" sz="5400" b="1"/>
              <a:t>Add module</a:t>
            </a:r>
            <a:endParaRPr lang="en-IN" altLang="en-US" sz="5400" b="1"/>
          </a:p>
          <a:p>
            <a:pPr marL="914400" indent="-914400">
              <a:lnSpc>
                <a:spcPct val="150000"/>
              </a:lnSpc>
              <a:buAutoNum type="arabicPeriod"/>
            </a:pPr>
            <a:r>
              <a:rPr lang="en-IN" altLang="en-US" sz="5400" b="1"/>
              <a:t>Include __init__.py  file</a:t>
            </a:r>
            <a:endParaRPr lang="en-IN" altLang="en-US" sz="5400" b="1"/>
          </a:p>
          <a:p>
            <a:pPr marL="914400" indent="-914400">
              <a:lnSpc>
                <a:spcPct val="150000"/>
              </a:lnSpc>
              <a:buAutoNum type="arabicPeriod"/>
            </a:pPr>
            <a:r>
              <a:rPr lang="en-IN" altLang="en-US" sz="5400" b="1"/>
              <a:t>Subpackages can be created</a:t>
            </a:r>
            <a:endParaRPr lang="en-IN" altLang="en-US" sz="5400" b="1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83210"/>
            <a:ext cx="10515600" cy="5894070"/>
          </a:xfrm>
        </p:spPr>
        <p:txBody>
          <a:bodyPr>
            <a:noAutofit/>
          </a:bodyPr>
          <a:p>
            <a:pPr marL="0" indent="0">
              <a:buNone/>
            </a:pPr>
            <a:r>
              <a:rPr sz="3600" b="1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def</a:t>
            </a:r>
            <a:r>
              <a:rPr sz="3600" b="1" spc="-35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b="1" spc="-1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greet(name):</a:t>
            </a:r>
            <a:endParaRPr sz="3600" b="1" spc="-10" dirty="0">
              <a:solidFill>
                <a:srgbClr val="FF0000"/>
              </a:solidFill>
              <a:latin typeface="Calibri" panose="020F0502020204030204"/>
              <a:cs typeface="Calibri" panose="020F0502020204030204"/>
              <a:sym typeface="+mn-ea"/>
            </a:endParaRPr>
          </a:p>
          <a:p>
            <a:pPr marL="0" indent="0">
              <a:buNone/>
            </a:pPr>
            <a:r>
              <a:rPr sz="3600" b="1" spc="-1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print(f"Hello,</a:t>
            </a:r>
            <a:r>
              <a:rPr sz="3600" b="1" spc="3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b="1" spc="-1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{name}!")</a:t>
            </a:r>
            <a:endParaRPr sz="3600">
              <a:solidFill>
                <a:srgbClr val="FF0000"/>
              </a:solidFill>
              <a:latin typeface="Calibri" panose="020F0502020204030204"/>
              <a:cs typeface="Calibri" panose="020F0502020204030204"/>
            </a:endParaRPr>
          </a:p>
          <a:p>
            <a:pPr marL="0" indent="0">
              <a:lnSpc>
                <a:spcPct val="100000"/>
              </a:lnSpc>
              <a:spcBef>
                <a:spcPts val="95"/>
              </a:spcBef>
              <a:buNone/>
            </a:pPr>
            <a:endParaRPr sz="3600" b="1" dirty="0">
              <a:solidFill>
                <a:srgbClr val="FF0000"/>
              </a:solidFill>
              <a:latin typeface="Calibri" panose="020F0502020204030204"/>
              <a:cs typeface="Calibri" panose="020F0502020204030204"/>
              <a:sym typeface="+mn-ea"/>
            </a:endParaRPr>
          </a:p>
          <a:p>
            <a:pPr marL="0" indent="0">
              <a:lnSpc>
                <a:spcPct val="100000"/>
              </a:lnSpc>
              <a:spcBef>
                <a:spcPts val="95"/>
              </a:spcBef>
              <a:buNone/>
            </a:pPr>
            <a:r>
              <a:rPr sz="3600" b="1" dirty="0">
                <a:solidFill>
                  <a:schemeClr val="accent6">
                    <a:lumMod val="50000"/>
                  </a:schemeClr>
                </a:solidFill>
                <a:latin typeface="Calibri" panose="020F0502020204030204"/>
                <a:cs typeface="Calibri" panose="020F0502020204030204"/>
                <a:sym typeface="+mn-ea"/>
              </a:rPr>
              <a:t>def</a:t>
            </a:r>
            <a:r>
              <a:rPr sz="3600" b="1" spc="-35" dirty="0">
                <a:solidFill>
                  <a:schemeClr val="accent6">
                    <a:lumMod val="50000"/>
                  </a:schemeClr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b="1" spc="-10" dirty="0">
                <a:solidFill>
                  <a:schemeClr val="accent6">
                    <a:lumMod val="50000"/>
                  </a:schemeClr>
                </a:solidFill>
                <a:latin typeface="Calibri" panose="020F0502020204030204"/>
                <a:cs typeface="Calibri" panose="020F0502020204030204"/>
                <a:sym typeface="+mn-ea"/>
              </a:rPr>
              <a:t>invite(name):</a:t>
            </a:r>
            <a:endParaRPr sz="3600" b="1" spc="-10" dirty="0">
              <a:solidFill>
                <a:schemeClr val="accent6">
                  <a:lumMod val="50000"/>
                </a:schemeClr>
              </a:solidFill>
              <a:latin typeface="Calibri" panose="020F0502020204030204"/>
              <a:cs typeface="Calibri" panose="020F0502020204030204"/>
              <a:sym typeface="+mn-ea"/>
            </a:endParaRPr>
          </a:p>
          <a:p>
            <a:pPr marL="0" indent="0">
              <a:lnSpc>
                <a:spcPct val="100000"/>
              </a:lnSpc>
              <a:spcBef>
                <a:spcPts val="95"/>
              </a:spcBef>
              <a:buNone/>
            </a:pPr>
            <a:r>
              <a:rPr lang="en-IN" sz="3600" b="1" spc="-10" dirty="0">
                <a:solidFill>
                  <a:schemeClr val="accent6">
                    <a:lumMod val="50000"/>
                  </a:schemeClr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b="1" spc="-10" dirty="0">
                <a:solidFill>
                  <a:schemeClr val="accent6">
                    <a:lumMod val="50000"/>
                  </a:schemeClr>
                </a:solidFill>
                <a:latin typeface="Calibri" panose="020F0502020204030204"/>
                <a:cs typeface="Calibri" panose="020F0502020204030204"/>
                <a:sym typeface="+mn-ea"/>
              </a:rPr>
              <a:t>print(f“WELCOME,</a:t>
            </a:r>
            <a:r>
              <a:rPr sz="3600" b="1" spc="65" dirty="0">
                <a:solidFill>
                  <a:schemeClr val="accent6">
                    <a:lumMod val="50000"/>
                  </a:schemeClr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b="1" spc="-10" dirty="0">
                <a:solidFill>
                  <a:schemeClr val="accent6">
                    <a:lumMod val="50000"/>
                  </a:schemeClr>
                </a:solidFill>
                <a:latin typeface="Calibri" panose="020F0502020204030204"/>
                <a:cs typeface="Calibri" panose="020F0502020204030204"/>
                <a:sym typeface="+mn-ea"/>
              </a:rPr>
              <a:t>{name}!")</a:t>
            </a:r>
            <a:endParaRPr sz="3600" b="1" spc="-10" dirty="0">
              <a:solidFill>
                <a:schemeClr val="accent6">
                  <a:lumMod val="50000"/>
                </a:schemeClr>
              </a:solidFill>
              <a:latin typeface="Calibri" panose="020F0502020204030204"/>
              <a:cs typeface="Calibri" panose="020F0502020204030204"/>
              <a:sym typeface="+mn-ea"/>
            </a:endParaRPr>
          </a:p>
          <a:p>
            <a:pPr marL="0" indent="0">
              <a:lnSpc>
                <a:spcPct val="100000"/>
              </a:lnSpc>
              <a:spcBef>
                <a:spcPts val="95"/>
              </a:spcBef>
              <a:buNone/>
            </a:pPr>
            <a:endParaRPr sz="3600" b="1" spc="-10" dirty="0">
              <a:solidFill>
                <a:schemeClr val="accent6">
                  <a:lumMod val="50000"/>
                </a:schemeClr>
              </a:solidFill>
              <a:latin typeface="Calibri" panose="020F0502020204030204"/>
              <a:cs typeface="Calibri" panose="020F0502020204030204"/>
              <a:sym typeface="+mn-ea"/>
            </a:endParaRPr>
          </a:p>
          <a:p>
            <a:pPr marL="0" indent="0">
              <a:lnSpc>
                <a:spcPct val="100000"/>
              </a:lnSpc>
              <a:spcBef>
                <a:spcPts val="95"/>
              </a:spcBef>
              <a:buNone/>
            </a:pPr>
            <a:r>
              <a:rPr lang="en-IN" sz="3600" b="1" spc="-5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__</a:t>
            </a:r>
            <a:r>
              <a:rPr sz="3600" b="1" spc="-2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init</a:t>
            </a:r>
            <a:r>
              <a:rPr lang="en-IN" sz="3600" b="1" spc="-2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__</a:t>
            </a:r>
            <a:r>
              <a:rPr sz="3600" b="1" spc="-25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.py</a:t>
            </a:r>
            <a:endParaRPr sz="3600" b="1" spc="-25" dirty="0">
              <a:solidFill>
                <a:srgbClr val="FF0000"/>
              </a:solidFill>
              <a:latin typeface="Calibri" panose="020F0502020204030204"/>
              <a:cs typeface="Calibri" panose="020F0502020204030204"/>
              <a:sym typeface="+mn-ea"/>
            </a:endParaRPr>
          </a:p>
          <a:p>
            <a:pPr marL="0" indent="0">
              <a:lnSpc>
                <a:spcPct val="100000"/>
              </a:lnSpc>
              <a:spcBef>
                <a:spcPts val="95"/>
              </a:spcBef>
              <a:buNone/>
            </a:pPr>
            <a:endParaRPr sz="3600">
              <a:solidFill>
                <a:srgbClr val="FF0000"/>
              </a:solidFill>
              <a:latin typeface="Calibri" panose="020F0502020204030204"/>
              <a:cs typeface="Calibri" panose="020F0502020204030204"/>
            </a:endParaRPr>
          </a:p>
          <a:p>
            <a:pPr marL="0" indent="0">
              <a:lnSpc>
                <a:spcPct val="100000"/>
              </a:lnSpc>
              <a:spcBef>
                <a:spcPts val="95"/>
              </a:spcBef>
              <a:buNone/>
            </a:pPr>
            <a:r>
              <a:rPr sz="3600" b="1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from</a:t>
            </a:r>
            <a:r>
              <a:rPr sz="3600" b="1" spc="-45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b="1" spc="-1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package1</a:t>
            </a:r>
            <a:r>
              <a:rPr sz="3600" b="1" spc="-5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b="1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import</a:t>
            </a:r>
            <a:r>
              <a:rPr sz="3600" b="1" spc="-45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b="1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mod1,</a:t>
            </a:r>
            <a:r>
              <a:rPr sz="3600" b="1" spc="-35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b="1" spc="-2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mod2</a:t>
            </a:r>
            <a:endParaRPr sz="3600">
              <a:solidFill>
                <a:srgbClr val="FF0000"/>
              </a:solidFill>
              <a:latin typeface="Calibri" panose="020F0502020204030204"/>
              <a:cs typeface="Calibri" panose="020F0502020204030204"/>
            </a:endParaRPr>
          </a:p>
          <a:p>
            <a:pPr marL="0" marR="1184275" indent="0">
              <a:lnSpc>
                <a:spcPct val="100000"/>
              </a:lnSpc>
              <a:spcBef>
                <a:spcPts val="5"/>
              </a:spcBef>
              <a:buNone/>
            </a:pPr>
            <a:r>
              <a:rPr sz="3600" b="1" spc="-1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mod1.greet(“Jaden") </a:t>
            </a:r>
            <a:endParaRPr sz="3600" b="1" spc="-10" dirty="0">
              <a:solidFill>
                <a:srgbClr val="FF0000"/>
              </a:solidFill>
              <a:latin typeface="Calibri" panose="020F0502020204030204"/>
              <a:cs typeface="Calibri" panose="020F0502020204030204"/>
              <a:sym typeface="+mn-ea"/>
            </a:endParaRPr>
          </a:p>
          <a:p>
            <a:pPr marL="0" marR="1184275" indent="0">
              <a:lnSpc>
                <a:spcPct val="100000"/>
              </a:lnSpc>
              <a:spcBef>
                <a:spcPts val="5"/>
              </a:spcBef>
              <a:buNone/>
            </a:pPr>
            <a:r>
              <a:rPr sz="3600" b="1" spc="-1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  <a:sym typeface="+mn-ea"/>
              </a:rPr>
              <a:t>mod2.invite(“Smith”)</a:t>
            </a:r>
            <a:endParaRPr sz="3600" b="1" spc="-10" dirty="0">
              <a:solidFill>
                <a:srgbClr val="FF0000"/>
              </a:solidFill>
              <a:latin typeface="Calibri" panose="020F0502020204030204"/>
              <a:cs typeface="Calibri" panose="020F0502020204030204"/>
              <a:sym typeface="+mn-ea"/>
            </a:endParaRPr>
          </a:p>
          <a:p>
            <a:pPr marL="0" marR="1184275" indent="0">
              <a:lnSpc>
                <a:spcPct val="100000"/>
              </a:lnSpc>
              <a:spcBef>
                <a:spcPts val="5"/>
              </a:spcBef>
              <a:buNone/>
            </a:pPr>
            <a:endParaRPr sz="3900" b="1" spc="-10" dirty="0">
              <a:solidFill>
                <a:srgbClr val="FF0000"/>
              </a:solidFill>
              <a:latin typeface="Calibri" panose="020F0502020204030204"/>
              <a:cs typeface="Calibri" panose="020F0502020204030204"/>
              <a:sym typeface="+mn-ea"/>
            </a:endParaRPr>
          </a:p>
          <a:p>
            <a:pPr marL="0" marR="1184275" indent="0">
              <a:lnSpc>
                <a:spcPct val="100000"/>
              </a:lnSpc>
              <a:spcBef>
                <a:spcPts val="5"/>
              </a:spcBef>
              <a:buNone/>
            </a:pPr>
            <a:endParaRPr sz="3900">
              <a:solidFill>
                <a:srgbClr val="FF0000"/>
              </a:solidFill>
              <a:latin typeface="Calibri" panose="020F0502020204030204"/>
              <a:cs typeface="Calibri" panose="020F0502020204030204"/>
            </a:endParaRPr>
          </a:p>
          <a:p>
            <a:endParaRPr lang="en-US" sz="1500">
              <a:solidFill>
                <a:srgbClr val="FF0000"/>
              </a:solidFill>
              <a:latin typeface="Calibri" panose="020F0502020204030204"/>
              <a:cs typeface="Calibri" panose="020F050202020403020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449580" y="350520"/>
            <a:ext cx="11430635" cy="609219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290195" indent="-170180" algn="just">
              <a:lnSpc>
                <a:spcPct val="100000"/>
              </a:lnSpc>
              <a:spcBef>
                <a:spcPts val="495"/>
              </a:spcBef>
              <a:buAutoNum type="arabicPeriod"/>
              <a:tabLst>
                <a:tab pos="290195" algn="l"/>
              </a:tabLst>
            </a:pPr>
            <a:r>
              <a:rPr sz="3200" b="1" u="sng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Python</a:t>
            </a:r>
            <a:r>
              <a:rPr sz="3200" b="1" u="sng" spc="10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u="sng" spc="-10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Built-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in</a:t>
            </a:r>
            <a:r>
              <a:rPr sz="3200" b="1" u="sng" spc="-10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Functions</a:t>
            </a:r>
            <a:endParaRPr sz="3200" b="1" u="sng" spc="-10" dirty="0">
              <a:uFill>
                <a:solidFill>
                  <a:srgbClr val="000000"/>
                </a:solidFill>
              </a:uFill>
              <a:latin typeface="Calibri" panose="020F0502020204030204"/>
              <a:cs typeface="Calibri" panose="020F0502020204030204"/>
              <a:sym typeface="+mn-ea"/>
            </a:endParaRPr>
          </a:p>
          <a:p>
            <a:pPr marL="120015" indent="0" algn="just">
              <a:lnSpc>
                <a:spcPct val="100000"/>
              </a:lnSpc>
              <a:spcBef>
                <a:spcPts val="495"/>
              </a:spcBef>
              <a:buNone/>
              <a:tabLst>
                <a:tab pos="290195" algn="l"/>
              </a:tabLst>
            </a:pPr>
            <a:endParaRPr sz="3200">
              <a:latin typeface="Calibri" panose="020F0502020204030204"/>
              <a:cs typeface="Calibri" panose="020F0502020204030204"/>
            </a:endParaRPr>
          </a:p>
          <a:p>
            <a:pPr marL="133985" marR="134620" algn="just">
              <a:lnSpc>
                <a:spcPct val="100000"/>
              </a:lnSpc>
            </a:pPr>
            <a:r>
              <a:rPr sz="3600" spc="-10" dirty="0">
                <a:latin typeface="Calibri" panose="020F0502020204030204"/>
                <a:cs typeface="Calibri" panose="020F0502020204030204"/>
                <a:sym typeface="+mn-ea"/>
              </a:rPr>
              <a:t>Built-</a:t>
            </a:r>
            <a:r>
              <a:rPr sz="3600" u="sng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in</a:t>
            </a:r>
            <a:r>
              <a:rPr sz="3600" u="sng" spc="180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u="sng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functions</a:t>
            </a:r>
            <a:r>
              <a:rPr sz="3600" u="sng" spc="195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u="sng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are</a:t>
            </a:r>
            <a:r>
              <a:rPr sz="3600" u="sng" spc="180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u="sng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sz="3600" u="sng" spc="190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u="sng" spc="-20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pre-</a:t>
            </a:r>
            <a:r>
              <a:rPr sz="3600" u="sng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defined</a:t>
            </a:r>
            <a:r>
              <a:rPr sz="3600" u="sng" spc="185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u="sng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function</a:t>
            </a:r>
            <a:r>
              <a:rPr sz="3600" u="sng" spc="185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u="sng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in</a:t>
            </a:r>
            <a:r>
              <a:rPr sz="3600" u="sng" spc="185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u="sng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Python</a:t>
            </a:r>
            <a:r>
              <a:rPr sz="3600" u="sng" spc="185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u="sng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that</a:t>
            </a:r>
            <a:r>
              <a:rPr sz="3600" u="sng" spc="190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u="sng" spc="-10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al</a:t>
            </a:r>
            <a:r>
              <a:rPr sz="3600" spc="-10" dirty="0">
                <a:latin typeface="Calibri" panose="020F0502020204030204"/>
                <a:cs typeface="Calibri" panose="020F0502020204030204"/>
                <a:sym typeface="+mn-ea"/>
              </a:rPr>
              <a:t>lows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using</a:t>
            </a:r>
            <a:r>
              <a:rPr sz="3600" spc="204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sz="3600" spc="2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basic</a:t>
            </a:r>
            <a:r>
              <a:rPr sz="3600" spc="2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properties</a:t>
            </a:r>
            <a:r>
              <a:rPr sz="3600" spc="2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of</a:t>
            </a:r>
            <a:r>
              <a:rPr sz="3600" spc="204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string</a:t>
            </a:r>
            <a:r>
              <a:rPr sz="3600" spc="2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and</a:t>
            </a:r>
            <a:r>
              <a:rPr sz="3600" spc="204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numbers</a:t>
            </a:r>
            <a:r>
              <a:rPr sz="3600" spc="204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in</a:t>
            </a:r>
            <a:r>
              <a:rPr sz="3600" spc="20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600" dirty="0">
                <a:latin typeface="Calibri" panose="020F0502020204030204"/>
                <a:cs typeface="Calibri" panose="020F0502020204030204"/>
                <a:sym typeface="+mn-ea"/>
              </a:rPr>
              <a:t>program.</a:t>
            </a:r>
            <a:r>
              <a:rPr sz="3600" spc="21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endParaRPr sz="3600" spc="210" dirty="0">
              <a:latin typeface="Calibri" panose="020F0502020204030204"/>
              <a:cs typeface="Calibri" panose="020F0502020204030204"/>
              <a:sym typeface="+mn-ea"/>
            </a:endParaRPr>
          </a:p>
          <a:p>
            <a:pPr marL="133985" marR="134620" algn="just">
              <a:lnSpc>
                <a:spcPct val="100000"/>
              </a:lnSpc>
            </a:pPr>
            <a:endParaRPr sz="3600" spc="210" dirty="0">
              <a:latin typeface="Calibri" panose="020F0502020204030204"/>
              <a:cs typeface="Calibri" panose="020F0502020204030204"/>
              <a:sym typeface="+mn-ea"/>
            </a:endParaRPr>
          </a:p>
          <a:p>
            <a:pPr marL="133985" marR="134620" algn="just">
              <a:lnSpc>
                <a:spcPct val="100000"/>
              </a:lnSpc>
            </a:pPr>
            <a:r>
              <a:rPr sz="3200" spc="-10" dirty="0">
                <a:latin typeface="Calibri" panose="020F0502020204030204"/>
                <a:cs typeface="Calibri" panose="020F0502020204030204"/>
                <a:sym typeface="+mn-ea"/>
              </a:rPr>
              <a:t>There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are</a:t>
            </a:r>
            <a:r>
              <a:rPr sz="3200" spc="20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60+</a:t>
            </a:r>
            <a:r>
              <a:rPr sz="3200" spc="20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built-in</a:t>
            </a:r>
            <a:r>
              <a:rPr sz="3200" spc="21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functions</a:t>
            </a:r>
            <a:r>
              <a:rPr sz="3200" spc="204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in</a:t>
            </a:r>
            <a:r>
              <a:rPr sz="3200" spc="204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Python.</a:t>
            </a:r>
            <a:r>
              <a:rPr sz="3200" spc="2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Eg.</a:t>
            </a:r>
            <a:r>
              <a:rPr sz="3200" spc="21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abs(),</a:t>
            </a:r>
            <a:r>
              <a:rPr sz="3200" spc="20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chr(),</a:t>
            </a:r>
            <a:r>
              <a:rPr sz="3200" spc="21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print(),</a:t>
            </a:r>
            <a:r>
              <a:rPr sz="3200" spc="21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  <a:sym typeface="+mn-ea"/>
              </a:rPr>
              <a:t>input(),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int(),</a:t>
            </a:r>
            <a:r>
              <a:rPr sz="3200" spc="-4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dict(),</a:t>
            </a:r>
            <a:r>
              <a:rPr sz="3200"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float(),</a:t>
            </a:r>
            <a:r>
              <a:rPr sz="3200" spc="-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  <a:sym typeface="+mn-ea"/>
              </a:rPr>
              <a:t>len().</a:t>
            </a:r>
            <a:endParaRPr lang="en-US" sz="3200" spc="-10" dirty="0">
              <a:latin typeface="Calibri" panose="020F0502020204030204"/>
              <a:cs typeface="Calibri" panose="020F0502020204030204"/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77190"/>
            <a:ext cx="10515600" cy="5800090"/>
          </a:xfrm>
        </p:spPr>
        <p:txBody>
          <a:bodyPr/>
          <a:p>
            <a:pPr marL="290195" indent="-170180" algn="just">
              <a:lnSpc>
                <a:spcPct val="100000"/>
              </a:lnSpc>
              <a:buAutoNum type="arabicPeriod" startAt="2"/>
              <a:tabLst>
                <a:tab pos="290195" algn="l"/>
              </a:tabLst>
            </a:pPr>
            <a:r>
              <a:rPr sz="3200" b="1" u="sng" spc="-30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Python</a:t>
            </a:r>
            <a:r>
              <a:rPr sz="3200" b="1" u="sng" spc="-25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u="sng" spc="-10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User-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defined</a:t>
            </a:r>
            <a:r>
              <a:rPr sz="3200" b="1" u="sng" spc="-20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u="sng" spc="-10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Functions</a:t>
            </a:r>
            <a:endParaRPr sz="3200">
              <a:latin typeface="Calibri" panose="020F0502020204030204"/>
              <a:cs typeface="Calibri" panose="020F0502020204030204"/>
            </a:endParaRPr>
          </a:p>
          <a:p>
            <a:pPr marL="133985" marR="133350" algn="just">
              <a:lnSpc>
                <a:spcPct val="100000"/>
              </a:lnSpc>
            </a:pP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User Defined</a:t>
            </a:r>
            <a:r>
              <a:rPr sz="3200" spc="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Functions</a:t>
            </a:r>
            <a:r>
              <a:rPr sz="3200" spc="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are</a:t>
            </a:r>
            <a:r>
              <a:rPr sz="3200" spc="-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the functions</a:t>
            </a:r>
            <a:r>
              <a:rPr sz="3200" spc="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defined</a:t>
            </a:r>
            <a:r>
              <a:rPr sz="3200" spc="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by</a:t>
            </a:r>
            <a:r>
              <a:rPr sz="3200" spc="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user</a:t>
            </a:r>
            <a:r>
              <a:rPr sz="3200" spc="-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according</a:t>
            </a:r>
            <a:r>
              <a:rPr sz="3200" spc="1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spc="-25" dirty="0">
                <a:latin typeface="Calibri" panose="020F0502020204030204"/>
                <a:cs typeface="Calibri" panose="020F0502020204030204"/>
                <a:sym typeface="+mn-ea"/>
              </a:rPr>
              <a:t>to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his</a:t>
            </a:r>
            <a:r>
              <a:rPr sz="3200" spc="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requirement</a:t>
            </a:r>
            <a:r>
              <a:rPr sz="3200" spc="4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to</a:t>
            </a:r>
            <a:r>
              <a:rPr sz="3200" spc="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perform</a:t>
            </a:r>
            <a:r>
              <a:rPr sz="3200" spc="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specific</a:t>
            </a:r>
            <a:r>
              <a:rPr sz="3200" spc="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task.</a:t>
            </a:r>
            <a:r>
              <a:rPr sz="3200" spc="4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endParaRPr sz="3200" spc="40" dirty="0">
              <a:latin typeface="Calibri" panose="020F0502020204030204"/>
              <a:cs typeface="Calibri" panose="020F0502020204030204"/>
              <a:sym typeface="+mn-ea"/>
            </a:endParaRPr>
          </a:p>
          <a:p>
            <a:pPr marL="133985" marR="133350" algn="just">
              <a:lnSpc>
                <a:spcPct val="100000"/>
              </a:lnSpc>
            </a:pP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They</a:t>
            </a:r>
            <a:r>
              <a:rPr sz="3200" spc="4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must</a:t>
            </a:r>
            <a:r>
              <a:rPr sz="3200" spc="4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be</a:t>
            </a:r>
            <a:r>
              <a:rPr sz="3200" spc="4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defined</a:t>
            </a:r>
            <a:r>
              <a:rPr sz="3200" spc="4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in</a:t>
            </a:r>
            <a:r>
              <a:rPr sz="3200" spc="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spc="-25" dirty="0">
                <a:latin typeface="Calibri" panose="020F0502020204030204"/>
                <a:cs typeface="Calibri" panose="020F0502020204030204"/>
                <a:sym typeface="+mn-ea"/>
              </a:rPr>
              <a:t>the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program</a:t>
            </a:r>
            <a:r>
              <a:rPr sz="3200" spc="-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before</a:t>
            </a:r>
            <a:r>
              <a:rPr sz="3200" spc="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using.</a:t>
            </a:r>
            <a:endParaRPr sz="3200" dirty="0">
              <a:latin typeface="Calibri" panose="020F0502020204030204"/>
              <a:cs typeface="Calibri" panose="020F0502020204030204"/>
              <a:sym typeface="+mn-ea"/>
            </a:endParaRPr>
          </a:p>
          <a:p>
            <a:pPr marL="133985" marR="133350" algn="just">
              <a:lnSpc>
                <a:spcPct val="100000"/>
              </a:lnSpc>
            </a:pPr>
            <a:r>
              <a:rPr sz="3200" spc="-1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Function</a:t>
            </a:r>
            <a:r>
              <a:rPr sz="3200" spc="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definition should start</a:t>
            </a:r>
            <a:r>
              <a:rPr sz="3200" spc="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with</a:t>
            </a:r>
            <a:r>
              <a:rPr sz="3200" spc="-1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z="3200" spc="1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  <a:sym typeface="+mn-ea"/>
              </a:rPr>
              <a:t>keyword ‘def’.</a:t>
            </a:r>
            <a:endParaRPr sz="3200">
              <a:latin typeface="Calibri" panose="020F0502020204030204"/>
              <a:cs typeface="Calibri" panose="020F0502020204030204"/>
            </a:endParaRPr>
          </a:p>
          <a:p>
            <a:pPr algn="just">
              <a:lnSpc>
                <a:spcPct val="100000"/>
              </a:lnSpc>
            </a:pPr>
            <a:endParaRPr lang="en-US" sz="3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207645"/>
            <a:ext cx="10845800" cy="5969635"/>
          </a:xfrm>
        </p:spPr>
        <p:txBody>
          <a:bodyPr/>
          <a:p>
            <a:pPr marL="290195" indent="-170180" algn="just">
              <a:lnSpc>
                <a:spcPct val="150000"/>
              </a:lnSpc>
              <a:spcBef>
                <a:spcPts val="500"/>
              </a:spcBef>
              <a:buAutoNum type="arabicPeriod" startAt="3"/>
              <a:tabLst>
                <a:tab pos="290195" algn="l"/>
              </a:tabLst>
            </a:pPr>
            <a:r>
              <a:rPr sz="3200" b="1" u="sng" spc="-30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Python</a:t>
            </a:r>
            <a:r>
              <a:rPr sz="3200" b="1" u="sng" spc="-15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u="sng" spc="-10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Recursion</a:t>
            </a:r>
            <a:r>
              <a:rPr sz="3200" b="1" u="sng" spc="-15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u="sng" spc="-10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Functions</a:t>
            </a:r>
            <a:endParaRPr sz="3200">
              <a:latin typeface="Calibri" panose="020F0502020204030204"/>
              <a:cs typeface="Calibri" panose="020F0502020204030204"/>
            </a:endParaRPr>
          </a:p>
          <a:p>
            <a:pPr marL="133985" marR="324485" algn="just">
              <a:lnSpc>
                <a:spcPct val="150000"/>
              </a:lnSpc>
            </a:pP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z="3200" spc="120" dirty="0"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rec</a:t>
            </a:r>
            <a:r>
              <a:rPr sz="3200" u="sng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ursive</a:t>
            </a:r>
            <a:r>
              <a:rPr sz="3200" u="sng" spc="120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3200" u="sng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function</a:t>
            </a:r>
            <a:r>
              <a:rPr sz="3200" u="sng" spc="125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3200" u="sng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is</a:t>
            </a:r>
            <a:r>
              <a:rPr sz="3200" u="sng" spc="125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3200" u="sng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z="3200" u="sng" spc="130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3200" u="sng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function</a:t>
            </a:r>
            <a:r>
              <a:rPr sz="3200" u="sng" spc="130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3200" u="sng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that</a:t>
            </a:r>
            <a:r>
              <a:rPr sz="3200" u="sng" spc="125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3200" u="sng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calls</a:t>
            </a:r>
            <a:r>
              <a:rPr sz="3200" u="sng" spc="125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3200" u="sng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itself</a:t>
            </a:r>
            <a:r>
              <a:rPr sz="3200" u="sng" spc="125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3200" u="sng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using</a:t>
            </a:r>
            <a:r>
              <a:rPr sz="3200" u="sng" spc="125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 </a:t>
            </a:r>
            <a:r>
              <a:rPr sz="3200" u="sng" spc="-10" dirty="0">
                <a:uFill>
                  <a:solidFill>
                    <a:srgbClr val="7E7E7E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se</a:t>
            </a:r>
            <a:r>
              <a:rPr sz="3200" spc="-10" dirty="0">
                <a:latin typeface="Calibri" panose="020F0502020204030204"/>
                <a:cs typeface="Calibri" panose="020F0502020204030204"/>
                <a:sym typeface="+mn-ea"/>
              </a:rPr>
              <a:t>lf-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referential</a:t>
            </a:r>
            <a:r>
              <a:rPr sz="3200" spc="114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expressions.</a:t>
            </a:r>
            <a:r>
              <a:rPr sz="3200" spc="1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This</a:t>
            </a:r>
            <a:r>
              <a:rPr sz="3200" spc="15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means</a:t>
            </a:r>
            <a:r>
              <a:rPr sz="3200" spc="1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that</a:t>
            </a:r>
            <a:r>
              <a:rPr sz="3200" spc="1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the</a:t>
            </a:r>
            <a:r>
              <a:rPr sz="3200" spc="1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function</a:t>
            </a:r>
            <a:r>
              <a:rPr sz="3200" spc="14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will</a:t>
            </a:r>
            <a:r>
              <a:rPr sz="3200" spc="1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  <a:sym typeface="+mn-ea"/>
              </a:rPr>
              <a:t>continue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to</a:t>
            </a:r>
            <a:r>
              <a:rPr sz="3200" spc="10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call</a:t>
            </a:r>
            <a:r>
              <a:rPr sz="3200" spc="11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itself</a:t>
            </a:r>
            <a:r>
              <a:rPr sz="3200" spc="114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and</a:t>
            </a:r>
            <a:r>
              <a:rPr sz="3200" spc="11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repeat</a:t>
            </a:r>
            <a:r>
              <a:rPr sz="3200" spc="114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its</a:t>
            </a:r>
            <a:r>
              <a:rPr sz="3200" spc="10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behavior</a:t>
            </a:r>
            <a:r>
              <a:rPr sz="3200" spc="1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until</a:t>
            </a:r>
            <a:r>
              <a:rPr sz="3200" spc="114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some</a:t>
            </a:r>
            <a:r>
              <a:rPr sz="3200" spc="10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condition</a:t>
            </a:r>
            <a:r>
              <a:rPr sz="3200" spc="10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is</a:t>
            </a:r>
            <a:r>
              <a:rPr sz="3200" spc="114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met</a:t>
            </a:r>
            <a:r>
              <a:rPr sz="3200" spc="11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spc="-25" dirty="0">
                <a:latin typeface="Calibri" panose="020F0502020204030204"/>
                <a:cs typeface="Calibri" panose="020F0502020204030204"/>
                <a:sym typeface="+mn-ea"/>
              </a:rPr>
              <a:t>to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return</a:t>
            </a:r>
            <a:r>
              <a:rPr sz="3200" spc="-3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z="3200" spc="-5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  <a:sym typeface="+mn-ea"/>
              </a:rPr>
              <a:t>result.</a:t>
            </a:r>
            <a:endParaRPr sz="3200">
              <a:latin typeface="Calibri" panose="020F0502020204030204"/>
              <a:cs typeface="Calibri" panose="020F0502020204030204"/>
            </a:endParaRPr>
          </a:p>
          <a:p>
            <a:pPr algn="just">
              <a:lnSpc>
                <a:spcPct val="100000"/>
              </a:lnSpc>
            </a:pPr>
            <a:endParaRPr lang="en-US" sz="3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0225" y="271145"/>
            <a:ext cx="10823575" cy="5906135"/>
          </a:xfrm>
        </p:spPr>
        <p:txBody>
          <a:bodyPr/>
          <a:p>
            <a:pPr marL="290195" indent="-170180" algn="just">
              <a:lnSpc>
                <a:spcPct val="100000"/>
              </a:lnSpc>
              <a:buAutoNum type="arabicPeriod" startAt="4"/>
              <a:tabLst>
                <a:tab pos="290195" algn="l"/>
              </a:tabLst>
            </a:pPr>
            <a:r>
              <a:rPr sz="3200" b="1" u="sng" spc="-35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Python</a:t>
            </a:r>
            <a:r>
              <a:rPr sz="3200" b="1" u="sng" spc="-20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Lambda</a:t>
            </a:r>
            <a:r>
              <a:rPr sz="3200" b="1" u="sng" spc="-25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b="1" u="sng" spc="-10" dirty="0">
                <a:uFill>
                  <a:solidFill>
                    <a:srgbClr val="000000"/>
                  </a:solidFill>
                </a:uFill>
                <a:latin typeface="Calibri" panose="020F0502020204030204"/>
                <a:cs typeface="Calibri" panose="020F0502020204030204"/>
                <a:sym typeface="+mn-ea"/>
              </a:rPr>
              <a:t>Functions</a:t>
            </a:r>
            <a:endParaRPr sz="3200">
              <a:latin typeface="Calibri" panose="020F0502020204030204"/>
              <a:cs typeface="Calibri" panose="020F0502020204030204"/>
            </a:endParaRPr>
          </a:p>
          <a:p>
            <a:pPr marL="133985" marR="325755" algn="just">
              <a:lnSpc>
                <a:spcPct val="100000"/>
              </a:lnSpc>
            </a:pP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Python</a:t>
            </a:r>
            <a:r>
              <a:rPr sz="3200" spc="1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Lambda</a:t>
            </a:r>
            <a:r>
              <a:rPr sz="3200" spc="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Functions</a:t>
            </a:r>
            <a:r>
              <a:rPr sz="3200" spc="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are</a:t>
            </a:r>
            <a:r>
              <a:rPr sz="3200" spc="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anonymous</a:t>
            </a:r>
            <a:r>
              <a:rPr sz="3200" spc="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functions</a:t>
            </a:r>
            <a:r>
              <a:rPr lang="en-IN" sz="3200" dirty="0">
                <a:latin typeface="Calibri" panose="020F0502020204030204"/>
                <a:cs typeface="Calibri" panose="020F0502020204030204"/>
                <a:sym typeface="+mn-ea"/>
              </a:rPr>
              <a:t>,</a:t>
            </a:r>
            <a:endParaRPr lang="en-IN" sz="3200" dirty="0">
              <a:latin typeface="Calibri" panose="020F0502020204030204"/>
              <a:cs typeface="Calibri" panose="020F0502020204030204"/>
              <a:sym typeface="+mn-ea"/>
            </a:endParaRPr>
          </a:p>
          <a:p>
            <a:pPr marL="133985" marR="325755" algn="just">
              <a:lnSpc>
                <a:spcPct val="100000"/>
              </a:lnSpc>
            </a:pPr>
            <a:r>
              <a:rPr sz="3200" spc="3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means</a:t>
            </a:r>
            <a:r>
              <a:rPr sz="3200" spc="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that</a:t>
            </a:r>
            <a:r>
              <a:rPr sz="3200" spc="1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spc="-25" dirty="0">
                <a:latin typeface="Calibri" panose="020F0502020204030204"/>
                <a:cs typeface="Calibri" panose="020F0502020204030204"/>
                <a:sym typeface="+mn-ea"/>
              </a:rPr>
              <a:t>the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function</a:t>
            </a:r>
            <a:r>
              <a:rPr sz="3200" spc="-20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is</a:t>
            </a:r>
            <a:r>
              <a:rPr sz="3200" spc="-2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without</a:t>
            </a:r>
            <a:r>
              <a:rPr sz="3200" spc="5" dirty="0">
                <a:latin typeface="Calibri" panose="020F0502020204030204"/>
                <a:cs typeface="Calibri" panose="020F0502020204030204"/>
                <a:sym typeface="+mn-ea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  <a:sym typeface="+mn-ea"/>
              </a:rPr>
              <a:t>a</a:t>
            </a:r>
            <a:r>
              <a:rPr sz="3200" spc="-20" dirty="0">
                <a:latin typeface="Calibri" panose="020F0502020204030204"/>
                <a:cs typeface="Calibri" panose="020F0502020204030204"/>
                <a:sym typeface="+mn-ea"/>
              </a:rPr>
              <a:t> name</a:t>
            </a:r>
            <a:endParaRPr sz="3200">
              <a:latin typeface="Calibri" panose="020F0502020204030204"/>
              <a:cs typeface="Calibri" panose="020F0502020204030204"/>
            </a:endParaRPr>
          </a:p>
          <a:p>
            <a:pPr algn="just">
              <a:lnSpc>
                <a:spcPct val="100000"/>
              </a:lnSpc>
            </a:pPr>
            <a:endParaRPr lang="en-US" sz="3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6" name="object 6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838200" y="206375"/>
          <a:ext cx="10664190" cy="63068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64190"/>
              </a:tblGrid>
              <a:tr h="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solidFill>
                      <a:srgbClr val="495242"/>
                    </a:solidFill>
                  </a:tcPr>
                </a:tc>
              </a:tr>
              <a:tr h="478790">
                <a:tc>
                  <a:txBody>
                    <a:bodyPr/>
                    <a:p>
                      <a:pPr marL="3162935">
                        <a:lnSpc>
                          <a:spcPts val="2210"/>
                        </a:lnSpc>
                      </a:pPr>
                      <a:r>
                        <a:rPr sz="2800" b="1" i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1.</a:t>
                      </a:r>
                      <a:r>
                        <a:rPr sz="2800" b="1" i="1" spc="-2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b="1" i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Python</a:t>
                      </a:r>
                      <a:r>
                        <a:rPr sz="2800" b="1" i="1" spc="-15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b="1" i="1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Built-in</a:t>
                      </a:r>
                      <a:r>
                        <a:rPr sz="2800" b="1" i="1" spc="-1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 Functions</a:t>
                      </a:r>
                      <a:endParaRPr sz="2800" b="1" i="1" dirty="0">
                        <a:solidFill>
                          <a:srgbClr val="FFFFFF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0" marB="0">
                    <a:solidFill>
                      <a:srgbClr val="495242"/>
                    </a:solidFill>
                  </a:tcPr>
                </a:tc>
              </a:tr>
              <a:tr h="539750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spcBef>
                          <a:spcPts val="1740"/>
                        </a:spcBef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410210" indent="-227965">
                        <a:lnSpc>
                          <a:spcPct val="150000"/>
                        </a:lnSpc>
                        <a:spcBef>
                          <a:spcPts val="5"/>
                        </a:spcBef>
                        <a:buFont typeface="Arial" panose="020B0604020202020204"/>
                        <a:buChar char="•"/>
                        <a:tabLst>
                          <a:tab pos="409575" algn="l"/>
                        </a:tabLst>
                      </a:pP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Also</a:t>
                      </a:r>
                      <a:r>
                        <a:rPr sz="2800" spc="-3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termed</a:t>
                      </a:r>
                      <a:r>
                        <a:rPr sz="2800" spc="-1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as</a:t>
                      </a:r>
                      <a:r>
                        <a:rPr sz="2800" spc="-4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spc="-20" dirty="0">
                          <a:latin typeface="Calibri" panose="020F0502020204030204"/>
                          <a:cs typeface="Calibri" panose="020F0502020204030204"/>
                        </a:rPr>
                        <a:t>pre-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defined</a:t>
                      </a:r>
                      <a:r>
                        <a:rPr sz="2800" spc="-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functions.</a:t>
                      </a:r>
                      <a:endParaRPr sz="28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10845" marR="278130" indent="-228600">
                        <a:lnSpc>
                          <a:spcPct val="150000"/>
                        </a:lnSpc>
                        <a:spcBef>
                          <a:spcPts val="120"/>
                        </a:spcBef>
                        <a:buFont typeface="Arial" panose="020B0604020202020204"/>
                        <a:buChar char="•"/>
                        <a:tabLst>
                          <a:tab pos="410845" algn="l"/>
                        </a:tabLst>
                      </a:pP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The</a:t>
                      </a:r>
                      <a:r>
                        <a:rPr sz="2800" spc="-3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Python</a:t>
                      </a:r>
                      <a:r>
                        <a:rPr sz="2800" spc="-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interpreter</a:t>
                      </a:r>
                      <a:r>
                        <a:rPr sz="2800" spc="-2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has</a:t>
                      </a:r>
                      <a:r>
                        <a:rPr sz="2800" spc="-1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a</a:t>
                      </a: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number</a:t>
                      </a:r>
                      <a:r>
                        <a:rPr sz="2800" spc="-1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of</a:t>
                      </a:r>
                      <a:r>
                        <a:rPr sz="2800" spc="-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functions</a:t>
                      </a:r>
                      <a:r>
                        <a:rPr sz="2800" spc="-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that</a:t>
                      </a:r>
                      <a:r>
                        <a:rPr sz="2800" spc="-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are</a:t>
                      </a:r>
                      <a:r>
                        <a:rPr sz="2800" spc="-2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always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available</a:t>
                      </a:r>
                      <a:r>
                        <a:rPr sz="2800" spc="-6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for</a:t>
                      </a:r>
                      <a:r>
                        <a:rPr sz="2800" spc="-6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spc="-20" dirty="0">
                          <a:latin typeface="Calibri" panose="020F0502020204030204"/>
                          <a:cs typeface="Calibri" panose="020F0502020204030204"/>
                        </a:rPr>
                        <a:t>use.</a:t>
                      </a:r>
                      <a:endParaRPr sz="28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10210" indent="-227965">
                        <a:lnSpc>
                          <a:spcPct val="150000"/>
                        </a:lnSpc>
                        <a:buFont typeface="Arial" panose="020B0604020202020204"/>
                        <a:buChar char="•"/>
                        <a:tabLst>
                          <a:tab pos="409575" algn="l"/>
                        </a:tabLst>
                      </a:pP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These</a:t>
                      </a:r>
                      <a:r>
                        <a:rPr sz="2800" spc="-3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functions</a:t>
                      </a:r>
                      <a:r>
                        <a:rPr sz="2800" spc="-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are</a:t>
                      </a:r>
                      <a:r>
                        <a:rPr sz="2800" spc="-3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called</a:t>
                      </a:r>
                      <a:r>
                        <a:rPr sz="2800" spc="-3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built-in</a:t>
                      </a:r>
                      <a:r>
                        <a:rPr sz="2800" spc="-3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functions.</a:t>
                      </a:r>
                      <a:endParaRPr sz="28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10845" marR="277495" indent="-228600">
                        <a:lnSpc>
                          <a:spcPct val="150000"/>
                        </a:lnSpc>
                        <a:spcBef>
                          <a:spcPts val="130"/>
                        </a:spcBef>
                        <a:buFont typeface="Arial" panose="020B0604020202020204"/>
                        <a:buChar char="•"/>
                        <a:tabLst>
                          <a:tab pos="410845" algn="l"/>
                        </a:tabLst>
                      </a:pP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Eg.</a:t>
                      </a:r>
                      <a:r>
                        <a:rPr sz="2800" spc="254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print()</a:t>
                      </a:r>
                      <a:r>
                        <a:rPr sz="2800" spc="26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Wingdings" panose="05000000000000000000"/>
                          <a:cs typeface="Wingdings" panose="05000000000000000000"/>
                        </a:rPr>
                        <a:t></a:t>
                      </a:r>
                      <a:r>
                        <a:rPr sz="2800" spc="21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a</a:t>
                      </a:r>
                      <a:r>
                        <a:rPr sz="2800" spc="26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function</a:t>
                      </a:r>
                      <a:r>
                        <a:rPr sz="2800" spc="27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used</a:t>
                      </a:r>
                      <a:r>
                        <a:rPr sz="2800" spc="26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to</a:t>
                      </a:r>
                      <a:r>
                        <a:rPr sz="2800" spc="27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print</a:t>
                      </a:r>
                      <a:r>
                        <a:rPr sz="2800" spc="26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the</a:t>
                      </a:r>
                      <a:r>
                        <a:rPr sz="2800" spc="26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given</a:t>
                      </a:r>
                      <a:r>
                        <a:rPr sz="2800" spc="26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object</a:t>
                      </a:r>
                      <a:r>
                        <a:rPr sz="2800" spc="254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to</a:t>
                      </a:r>
                      <a:r>
                        <a:rPr sz="2800" spc="26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spc="-25" dirty="0">
                          <a:latin typeface="Calibri" panose="020F0502020204030204"/>
                          <a:cs typeface="Calibri" panose="020F0502020204030204"/>
                        </a:rPr>
                        <a:t>the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standard</a:t>
                      </a:r>
                      <a:r>
                        <a:rPr sz="2800" spc="-3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output</a:t>
                      </a:r>
                      <a:r>
                        <a:rPr sz="2800" spc="-4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device</a:t>
                      </a:r>
                      <a:r>
                        <a:rPr sz="2800" spc="-6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(screen)</a:t>
                      </a:r>
                      <a:r>
                        <a:rPr sz="2800" spc="-3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or</a:t>
                      </a:r>
                      <a:r>
                        <a:rPr sz="2800" spc="-5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to</a:t>
                      </a:r>
                      <a:r>
                        <a:rPr sz="2800" spc="-6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the</a:t>
                      </a:r>
                      <a:r>
                        <a:rPr sz="2800" spc="-6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text</a:t>
                      </a:r>
                      <a:r>
                        <a:rPr sz="2800" spc="-5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stream</a:t>
                      </a:r>
                      <a:r>
                        <a:rPr sz="2800" spc="-5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file.</a:t>
                      </a:r>
                      <a:endParaRPr sz="28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410210" indent="-227965">
                        <a:lnSpc>
                          <a:spcPct val="150000"/>
                        </a:lnSpc>
                        <a:buFont typeface="Arial" panose="020B0604020202020204"/>
                        <a:buChar char="•"/>
                        <a:tabLst>
                          <a:tab pos="409575" algn="l"/>
                        </a:tabLst>
                      </a:pP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In</a:t>
                      </a:r>
                      <a:r>
                        <a:rPr sz="2800" spc="-3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Python</a:t>
                      </a:r>
                      <a:r>
                        <a:rPr sz="2800" spc="-1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3.6,</a:t>
                      </a: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there</a:t>
                      </a:r>
                      <a:r>
                        <a:rPr sz="2800" spc="-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are</a:t>
                      </a:r>
                      <a:r>
                        <a:rPr sz="2800" spc="-2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68</a:t>
                      </a: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dirty="0">
                          <a:latin typeface="Calibri" panose="020F0502020204030204"/>
                          <a:cs typeface="Calibri" panose="020F0502020204030204"/>
                        </a:rPr>
                        <a:t>built-in</a:t>
                      </a:r>
                      <a:r>
                        <a:rPr sz="2800" spc="-4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2800" spc="-10" dirty="0">
                          <a:latin typeface="Calibri" panose="020F0502020204030204"/>
                          <a:cs typeface="Calibri" panose="020F0502020204030204"/>
                        </a:rPr>
                        <a:t>functions</a:t>
                      </a:r>
                      <a:endParaRPr sz="28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220979" marB="0">
                    <a:lnB w="38100">
                      <a:solidFill>
                        <a:srgbClr val="E38312"/>
                      </a:solidFill>
                      <a:prstDash val="solid"/>
                    </a:lnB>
                  </a:tcPr>
                </a:tc>
              </a:tr>
              <a:tr h="38290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endParaRPr sz="5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R="526415" algn="r">
                        <a:lnSpc>
                          <a:spcPct val="100000"/>
                        </a:lnSpc>
                      </a:pPr>
                      <a:r>
                        <a:rPr sz="500" spc="-50" dirty="0">
                          <a:solidFill>
                            <a:srgbClr val="FFFFFF"/>
                          </a:solidFill>
                          <a:latin typeface="Calibri" panose="020F0502020204030204"/>
                          <a:cs typeface="Calibri" panose="020F0502020204030204"/>
                        </a:rPr>
                        <a:t>9</a:t>
                      </a:r>
                      <a:endParaRPr sz="5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24130" marB="0">
                    <a:lnT w="38100">
                      <a:solidFill>
                        <a:srgbClr val="E38312"/>
                      </a:solidFill>
                      <a:prstDash val="solid"/>
                    </a:lnT>
                    <a:solidFill>
                      <a:srgbClr val="BC572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912*506"/>
  <p:tag name="TABLE_ENDDRAG_RECT" val="30*8*912*506"/>
</p:tagLst>
</file>

<file path=ppt/tags/tag10.xml><?xml version="1.0" encoding="utf-8"?>
<p:tagLst xmlns:p="http://schemas.openxmlformats.org/presentationml/2006/main">
  <p:tag name="TABLE_ENDDRAG_ORIGIN_RECT" val="864*525"/>
  <p:tag name="TABLE_ENDDRAG_RECT" val="66*6*864*525"/>
</p:tagLst>
</file>

<file path=ppt/tags/tag11.xml><?xml version="1.0" encoding="utf-8"?>
<p:tagLst xmlns:p="http://schemas.openxmlformats.org/presentationml/2006/main">
  <p:tag name="TABLE_ENDDRAG_ORIGIN_RECT" val="888*533"/>
  <p:tag name="TABLE_ENDDRAG_RECT" val="66*0*888*533"/>
</p:tagLst>
</file>

<file path=ppt/tags/tag12.xml><?xml version="1.0" encoding="utf-8"?>
<p:tagLst xmlns:p="http://schemas.openxmlformats.org/presentationml/2006/main">
  <p:tag name="TABLE_ENDDRAG_ORIGIN_RECT" val="703*533"/>
  <p:tag name="TABLE_ENDDRAG_RECT" val="66*17*703*533"/>
</p:tagLst>
</file>

<file path=ppt/tags/tag13.xml><?xml version="1.0" encoding="utf-8"?>
<p:tagLst xmlns:p="http://schemas.openxmlformats.org/presentationml/2006/main">
  <p:tag name="TABLE_ENDDRAG_ORIGIN_RECT" val="224*214"/>
  <p:tag name="TABLE_ENDDRAG_RECT" val="715*270*224*214"/>
</p:tagLst>
</file>

<file path=ppt/tags/tag14.xml><?xml version="1.0" encoding="utf-8"?>
<p:tagLst xmlns:p="http://schemas.openxmlformats.org/presentationml/2006/main">
  <p:tag name="TABLE_ENDDRAG_ORIGIN_RECT" val="930*520"/>
  <p:tag name="TABLE_ENDDRAG_RECT" val="15*9*930*520"/>
</p:tagLst>
</file>

<file path=ppt/tags/tag15.xml><?xml version="1.0" encoding="utf-8"?>
<p:tagLst xmlns:p="http://schemas.openxmlformats.org/presentationml/2006/main">
  <p:tag name="TABLE_ENDDRAG_ORIGIN_RECT" val="938*573"/>
  <p:tag name="TABLE_ENDDRAG_RECT" val="11*0*938*573"/>
</p:tagLst>
</file>

<file path=ppt/tags/tag16.xml><?xml version="1.0" encoding="utf-8"?>
<p:tagLst xmlns:p="http://schemas.openxmlformats.org/presentationml/2006/main">
  <p:tag name="TABLE_ENDDRAG_ORIGIN_RECT" val="248*342"/>
  <p:tag name="TABLE_ENDDRAG_RECT" val="685*143*248*342"/>
</p:tagLst>
</file>

<file path=ppt/tags/tag17.xml><?xml version="1.0" encoding="utf-8"?>
<p:tagLst xmlns:p="http://schemas.openxmlformats.org/presentationml/2006/main">
  <p:tag name="TABLE_ENDDRAG_ORIGIN_RECT" val="572*387"/>
  <p:tag name="TABLE_ENDDRAG_RECT" val="66*63*572*387"/>
</p:tagLst>
</file>

<file path=ppt/tags/tag18.xml><?xml version="1.0" encoding="utf-8"?>
<p:tagLst xmlns:p="http://schemas.openxmlformats.org/presentationml/2006/main">
  <p:tag name="TABLE_ENDDRAG_ORIGIN_RECT" val="301*332"/>
  <p:tag name="TABLE_ENDDRAG_RECT" val="602*156*301*332"/>
</p:tagLst>
</file>

<file path=ppt/tags/tag2.xml><?xml version="1.0" encoding="utf-8"?>
<p:tagLst xmlns:p="http://schemas.openxmlformats.org/presentationml/2006/main">
  <p:tag name="TABLE_ENDDRAG_ORIGIN_RECT" val="839*496"/>
  <p:tag name="TABLE_ENDDRAG_RECT" val="66*16*839*496"/>
</p:tagLst>
</file>

<file path=ppt/tags/tag3.xml><?xml version="1.0" encoding="utf-8"?>
<p:tagLst xmlns:p="http://schemas.openxmlformats.org/presentationml/2006/main">
  <p:tag name="TABLE_ENDDRAG_ORIGIN_RECT" val="897*516"/>
  <p:tag name="TABLE_ENDDRAG_RECT" val="43*14*897*516"/>
</p:tagLst>
</file>

<file path=ppt/tags/tag4.xml><?xml version="1.0" encoding="utf-8"?>
<p:tagLst xmlns:p="http://schemas.openxmlformats.org/presentationml/2006/main">
  <p:tag name="TABLE_ENDDRAG_ORIGIN_RECT" val="480*621"/>
  <p:tag name="TABLE_ENDDRAG_RECT" val="30*5*480*621"/>
</p:tagLst>
</file>

<file path=ppt/tags/tag5.xml><?xml version="1.0" encoding="utf-8"?>
<p:tagLst xmlns:p="http://schemas.openxmlformats.org/presentationml/2006/main">
  <p:tag name="TABLE_ENDDRAG_ORIGIN_RECT" val="317*244"/>
  <p:tag name="TABLE_ENDDRAG_RECT" val="628*107*317*244"/>
</p:tagLst>
</file>

<file path=ppt/tags/tag6.xml><?xml version="1.0" encoding="utf-8"?>
<p:tagLst xmlns:p="http://schemas.openxmlformats.org/presentationml/2006/main">
  <p:tag name="TABLE_ENDDRAG_ORIGIN_RECT" val="326*158"/>
  <p:tag name="TABLE_ENDDRAG_RECT" val="620*367*326*158"/>
</p:tagLst>
</file>

<file path=ppt/tags/tag7.xml><?xml version="1.0" encoding="utf-8"?>
<p:tagLst xmlns:p="http://schemas.openxmlformats.org/presentationml/2006/main">
  <p:tag name="TABLE_ENDDRAG_ORIGIN_RECT" val="355*279"/>
  <p:tag name="TABLE_ENDDRAG_RECT" val="586*61*355*279"/>
</p:tagLst>
</file>

<file path=ppt/tags/tag8.xml><?xml version="1.0" encoding="utf-8"?>
<p:tagLst xmlns:p="http://schemas.openxmlformats.org/presentationml/2006/main">
  <p:tag name="TABLE_ENDDRAG_ORIGIN_RECT" val="929*518"/>
  <p:tag name="TABLE_ENDDRAG_RECT" val="19*12*929*518"/>
</p:tagLst>
</file>

<file path=ppt/tags/tag9.xml><?xml version="1.0" encoding="utf-8"?>
<p:tagLst xmlns:p="http://schemas.openxmlformats.org/presentationml/2006/main">
  <p:tag name="TABLE_ENDDRAG_ORIGIN_RECT" val="881*443"/>
  <p:tag name="TABLE_ENDDRAG_RECT" val="66*29*881*443"/>
</p:tagLst>
</file>

<file path=ppt/theme/theme1.xml><?xml version="1.0" encoding="utf-8"?>
<a:theme xmlns:a="http://schemas.openxmlformats.org/drawingml/2006/main" name="Communications and Dialogues">
  <a:themeElements>
    <a:clrScheme name="Communications and Dialogu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Communications and Dialogu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Communications and Dialogu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13367</Words>
  <Application>WPS Presentation</Application>
  <PresentationFormat>Widescreen</PresentationFormat>
  <Paragraphs>555</Paragraphs>
  <Slides>46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46</vt:i4>
      </vt:variant>
    </vt:vector>
  </HeadingPairs>
  <TitlesOfParts>
    <vt:vector size="59" baseType="lpstr">
      <vt:lpstr>Arial</vt:lpstr>
      <vt:lpstr>SimSun</vt:lpstr>
      <vt:lpstr>Wingdings</vt:lpstr>
      <vt:lpstr>Times New Roman</vt:lpstr>
      <vt:lpstr>Arial</vt:lpstr>
      <vt:lpstr>Calibri</vt:lpstr>
      <vt:lpstr>Times New Roman</vt:lpstr>
      <vt:lpstr>Wingdings</vt:lpstr>
      <vt:lpstr>Microsoft YaHei</vt:lpstr>
      <vt:lpstr>Arial Unicode MS</vt:lpstr>
      <vt:lpstr>Calibri Light</vt:lpstr>
      <vt:lpstr>Calibri</vt:lpstr>
      <vt:lpstr>Communications and Dialogues</vt:lpstr>
      <vt:lpstr>PowerPoint 演示文稿</vt:lpstr>
      <vt:lpstr>PowerPoint 演示文稿</vt:lpstr>
      <vt:lpstr>ADVANTAGES OF FUNCTIONS</vt:lpstr>
      <vt:lpstr>TYPES OF PYTHON FUNCTIONS: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Rules to define a function</vt:lpstr>
      <vt:lpstr>ACTUAL AND FORMAL PARAMETERS</vt:lpstr>
      <vt:lpstr>TYPES OF ARGUMENTS IN PYTHON</vt:lpstr>
      <vt:lpstr>TYPES OF ARGUMENTS --Default arguments</vt:lpstr>
      <vt:lpstr>PowerPoint 演示文稿</vt:lpstr>
      <vt:lpstr>POSITIONAL ARGUMENTS</vt:lpstr>
      <vt:lpstr>Arbitrary Arguments</vt:lpstr>
      <vt:lpstr>SCOPE OF VARIABLES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#The month, date and year can be separated. #A date can be converted into a string.</vt:lpstr>
      <vt:lpstr>PowerPoint 演示文稿</vt:lpstr>
      <vt:lpstr>PowerPoint 演示文稿</vt:lpstr>
      <vt:lpstr>PowerPoint 演示文稿</vt:lpstr>
      <vt:lpstr>PowerPoint 演示文稿</vt:lpstr>
      <vt:lpstr>calc.py.</vt:lpstr>
      <vt:lpstr>USE A MODULE</vt:lpstr>
      <vt:lpstr>PowerPoint 演示文稿</vt:lpstr>
      <vt:lpstr>PowerPoint 演示文稿</vt:lpstr>
      <vt:lpstr>	dir() function</vt:lpstr>
      <vt:lpstr>PACKAGE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Windows</dc:creator>
  <cp:lastModifiedBy>WPS_1678924981</cp:lastModifiedBy>
  <cp:revision>36</cp:revision>
  <dcterms:created xsi:type="dcterms:W3CDTF">2025-04-16T05:46:00Z</dcterms:created>
  <dcterms:modified xsi:type="dcterms:W3CDTF">2025-11-20T09:52:19Z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528E721C8CCC43F1805F2F891F273F84_13</vt:lpwstr>
  </property>
  <property fmtid="{D5CDD505-2E9C-101B-9397-08002B2CF9AE}" pid="3" name="KSOProductBuildVer">
    <vt:lpwstr>1033-12.2.0.23155</vt:lpwstr>
  </property>
</Properties>
</file>